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2" r:id="rId1"/>
    <p:sldMasterId id="2147483745" r:id="rId2"/>
    <p:sldMasterId id="2147483758" r:id="rId3"/>
  </p:sldMasterIdLst>
  <p:notesMasterIdLst>
    <p:notesMasterId r:id="rId23"/>
  </p:notesMasterIdLst>
  <p:sldIdLst>
    <p:sldId id="264" r:id="rId4"/>
    <p:sldId id="265" r:id="rId5"/>
    <p:sldId id="4168" r:id="rId6"/>
    <p:sldId id="269" r:id="rId7"/>
    <p:sldId id="4186" r:id="rId8"/>
    <p:sldId id="4176" r:id="rId9"/>
    <p:sldId id="271" r:id="rId10"/>
    <p:sldId id="272" r:id="rId11"/>
    <p:sldId id="274" r:id="rId12"/>
    <p:sldId id="273" r:id="rId13"/>
    <p:sldId id="275" r:id="rId14"/>
    <p:sldId id="270" r:id="rId15"/>
    <p:sldId id="268" r:id="rId16"/>
    <p:sldId id="276" r:id="rId17"/>
    <p:sldId id="266" r:id="rId18"/>
    <p:sldId id="256" r:id="rId19"/>
    <p:sldId id="267" r:id="rId20"/>
    <p:sldId id="4187" r:id="rId21"/>
    <p:sldId id="277"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13509F"/>
    <a:srgbClr val="054DAA"/>
    <a:srgbClr val="E68B00"/>
    <a:srgbClr val="36A8DF"/>
    <a:srgbClr val="FF9900"/>
    <a:srgbClr val="0000FF"/>
    <a:srgbClr val="F5E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4C2D43-9BF3-4EAF-A276-2B0FE17140A5}" v="949" dt="2024-12-03T20:49:09.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4" autoAdjust="0"/>
    <p:restoredTop sz="76998" autoAdjust="0"/>
  </p:normalViewPr>
  <p:slideViewPr>
    <p:cSldViewPr snapToGrid="0">
      <p:cViewPr varScale="1">
        <p:scale>
          <a:sx n="31" d="100"/>
          <a:sy n="31" d="100"/>
        </p:scale>
        <p:origin x="10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kkiPeever\CAUDIT%20Dropbox\Nikki%20Peever\CAUDIT%20Drive\Benchmarking%20and%20Analytics\Benchmarking\Cybersecurity\CAUDIT\Cybersecurity%20Baseline%20Benchmark\phishing%20malwar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2024</c:v>
                </c:pt>
              </c:strCache>
            </c:strRef>
          </c:tx>
          <c:spPr>
            <a:solidFill>
              <a:schemeClr val="accent1"/>
            </a:solidFill>
            <a:ln>
              <a:noFill/>
            </a:ln>
            <a:effectLst/>
          </c:spPr>
          <c:invertIfNegative val="0"/>
          <c:cat>
            <c:strRef>
              <c:f>Sheet1!$A$2:$A$10</c:f>
              <c:strCache>
                <c:ptCount val="9"/>
                <c:pt idx="0">
                  <c:v>Phishing/social engineering</c:v>
                </c:pt>
                <c:pt idx="1">
                  <c:v>Ransomware/malware</c:v>
                </c:pt>
                <c:pt idx="2">
                  <c:v>Unpatched security vulnerabilities</c:v>
                </c:pt>
                <c:pt idx="3">
                  <c:v>Internal attacks/insider threats</c:v>
                </c:pt>
                <c:pt idx="4">
                  <c:v>Denial of service attacks</c:v>
                </c:pt>
                <c:pt idx="5">
                  <c:v>Intellectual property theft</c:v>
                </c:pt>
                <c:pt idx="6">
                  <c:v>Nation state activity/espionage</c:v>
                </c:pt>
                <c:pt idx="7">
                  <c:v>BYOD</c:v>
                </c:pt>
                <c:pt idx="8">
                  <c:v>Working from home</c:v>
                </c:pt>
              </c:strCache>
            </c:strRef>
          </c:cat>
          <c:val>
            <c:numRef>
              <c:f>Sheet1!$B$2:$B$10</c:f>
              <c:numCache>
                <c:formatCode>General</c:formatCode>
                <c:ptCount val="9"/>
                <c:pt idx="0">
                  <c:v>86.21</c:v>
                </c:pt>
                <c:pt idx="1">
                  <c:v>68.97</c:v>
                </c:pt>
                <c:pt idx="2">
                  <c:v>79.31</c:v>
                </c:pt>
                <c:pt idx="3">
                  <c:v>31.03</c:v>
                </c:pt>
                <c:pt idx="4">
                  <c:v>0</c:v>
                </c:pt>
                <c:pt idx="5">
                  <c:v>3.45</c:v>
                </c:pt>
                <c:pt idx="6">
                  <c:v>17.239999999999998</c:v>
                </c:pt>
                <c:pt idx="7">
                  <c:v>10.34</c:v>
                </c:pt>
                <c:pt idx="8">
                  <c:v>3.45</c:v>
                </c:pt>
              </c:numCache>
            </c:numRef>
          </c:val>
          <c:extLst>
            <c:ext xmlns:c16="http://schemas.microsoft.com/office/drawing/2014/chart" uri="{C3380CC4-5D6E-409C-BE32-E72D297353CC}">
              <c16:uniqueId val="{00000000-4AFE-4982-909F-7FFB9DFBF094}"/>
            </c:ext>
          </c:extLst>
        </c:ser>
        <c:ser>
          <c:idx val="1"/>
          <c:order val="1"/>
          <c:tx>
            <c:strRef>
              <c:f>Sheet1!$C$1</c:f>
              <c:strCache>
                <c:ptCount val="1"/>
                <c:pt idx="0">
                  <c:v>2023</c:v>
                </c:pt>
              </c:strCache>
            </c:strRef>
          </c:tx>
          <c:spPr>
            <a:solidFill>
              <a:schemeClr val="accent2"/>
            </a:solidFill>
            <a:ln>
              <a:noFill/>
            </a:ln>
            <a:effectLst/>
          </c:spPr>
          <c:invertIfNegative val="0"/>
          <c:cat>
            <c:strRef>
              <c:f>Sheet1!$A$2:$A$10</c:f>
              <c:strCache>
                <c:ptCount val="9"/>
                <c:pt idx="0">
                  <c:v>Phishing/social engineering</c:v>
                </c:pt>
                <c:pt idx="1">
                  <c:v>Ransomware/malware</c:v>
                </c:pt>
                <c:pt idx="2">
                  <c:v>Unpatched security vulnerabilities</c:v>
                </c:pt>
                <c:pt idx="3">
                  <c:v>Internal attacks/insider threats</c:v>
                </c:pt>
                <c:pt idx="4">
                  <c:v>Denial of service attacks</c:v>
                </c:pt>
                <c:pt idx="5">
                  <c:v>Intellectual property theft</c:v>
                </c:pt>
                <c:pt idx="6">
                  <c:v>Nation state activity/espionage</c:v>
                </c:pt>
                <c:pt idx="7">
                  <c:v>BYOD</c:v>
                </c:pt>
                <c:pt idx="8">
                  <c:v>Working from home</c:v>
                </c:pt>
              </c:strCache>
            </c:strRef>
          </c:cat>
          <c:val>
            <c:numRef>
              <c:f>Sheet1!$C$2:$C$10</c:f>
              <c:numCache>
                <c:formatCode>General</c:formatCode>
                <c:ptCount val="9"/>
                <c:pt idx="0">
                  <c:v>73.5</c:v>
                </c:pt>
                <c:pt idx="1">
                  <c:v>82.4</c:v>
                </c:pt>
                <c:pt idx="2">
                  <c:v>82.4</c:v>
                </c:pt>
                <c:pt idx="3">
                  <c:v>8.8000000000000007</c:v>
                </c:pt>
                <c:pt idx="4">
                  <c:v>0</c:v>
                </c:pt>
                <c:pt idx="5">
                  <c:v>20.6</c:v>
                </c:pt>
                <c:pt idx="6">
                  <c:v>17.600000000000001</c:v>
                </c:pt>
                <c:pt idx="7">
                  <c:v>2.9</c:v>
                </c:pt>
                <c:pt idx="8">
                  <c:v>2.9</c:v>
                </c:pt>
              </c:numCache>
            </c:numRef>
          </c:val>
          <c:extLst>
            <c:ext xmlns:c16="http://schemas.microsoft.com/office/drawing/2014/chart" uri="{C3380CC4-5D6E-409C-BE32-E72D297353CC}">
              <c16:uniqueId val="{00000001-4AFE-4982-909F-7FFB9DFBF094}"/>
            </c:ext>
          </c:extLst>
        </c:ser>
        <c:ser>
          <c:idx val="2"/>
          <c:order val="2"/>
          <c:tx>
            <c:strRef>
              <c:f>Sheet1!$D$1</c:f>
              <c:strCache>
                <c:ptCount val="1"/>
                <c:pt idx="0">
                  <c:v>2022</c:v>
                </c:pt>
              </c:strCache>
            </c:strRef>
          </c:tx>
          <c:spPr>
            <a:solidFill>
              <a:schemeClr val="accent3"/>
            </a:solidFill>
            <a:ln>
              <a:noFill/>
            </a:ln>
            <a:effectLst/>
          </c:spPr>
          <c:invertIfNegative val="0"/>
          <c:cat>
            <c:strRef>
              <c:f>Sheet1!$A$2:$A$10</c:f>
              <c:strCache>
                <c:ptCount val="9"/>
                <c:pt idx="0">
                  <c:v>Phishing/social engineering</c:v>
                </c:pt>
                <c:pt idx="1">
                  <c:v>Ransomware/malware</c:v>
                </c:pt>
                <c:pt idx="2">
                  <c:v>Unpatched security vulnerabilities</c:v>
                </c:pt>
                <c:pt idx="3">
                  <c:v>Internal attacks/insider threats</c:v>
                </c:pt>
                <c:pt idx="4">
                  <c:v>Denial of service attacks</c:v>
                </c:pt>
                <c:pt idx="5">
                  <c:v>Intellectual property theft</c:v>
                </c:pt>
                <c:pt idx="6">
                  <c:v>Nation state activity/espionage</c:v>
                </c:pt>
                <c:pt idx="7">
                  <c:v>BYOD</c:v>
                </c:pt>
                <c:pt idx="8">
                  <c:v>Working from home</c:v>
                </c:pt>
              </c:strCache>
            </c:strRef>
          </c:cat>
          <c:val>
            <c:numRef>
              <c:f>Sheet1!$D$2:$D$10</c:f>
              <c:numCache>
                <c:formatCode>0.00</c:formatCode>
                <c:ptCount val="9"/>
                <c:pt idx="0">
                  <c:v>75.609756097560975</c:v>
                </c:pt>
                <c:pt idx="1">
                  <c:v>85.365853658536579</c:v>
                </c:pt>
                <c:pt idx="2">
                  <c:v>73.170731707317074</c:v>
                </c:pt>
                <c:pt idx="3">
                  <c:v>9.7560975609756095</c:v>
                </c:pt>
                <c:pt idx="4">
                  <c:v>2.4390243902439024</c:v>
                </c:pt>
                <c:pt idx="5">
                  <c:v>7.3170731707317067</c:v>
                </c:pt>
                <c:pt idx="6">
                  <c:v>21.95121951219512</c:v>
                </c:pt>
                <c:pt idx="7">
                  <c:v>12.195121951219512</c:v>
                </c:pt>
                <c:pt idx="8">
                  <c:v>4.8780487804878048</c:v>
                </c:pt>
              </c:numCache>
            </c:numRef>
          </c:val>
          <c:extLst>
            <c:ext xmlns:c16="http://schemas.microsoft.com/office/drawing/2014/chart" uri="{C3380CC4-5D6E-409C-BE32-E72D297353CC}">
              <c16:uniqueId val="{00000002-4AFE-4982-909F-7FFB9DFBF094}"/>
            </c:ext>
          </c:extLst>
        </c:ser>
        <c:ser>
          <c:idx val="3"/>
          <c:order val="3"/>
          <c:tx>
            <c:strRef>
              <c:f>Sheet1!$E$1</c:f>
              <c:strCache>
                <c:ptCount val="1"/>
                <c:pt idx="0">
                  <c:v>2021</c:v>
                </c:pt>
              </c:strCache>
            </c:strRef>
          </c:tx>
          <c:spPr>
            <a:solidFill>
              <a:schemeClr val="accent4"/>
            </a:solidFill>
            <a:ln>
              <a:noFill/>
            </a:ln>
            <a:effectLst/>
          </c:spPr>
          <c:invertIfNegative val="0"/>
          <c:cat>
            <c:strRef>
              <c:f>Sheet1!$A$2:$A$10</c:f>
              <c:strCache>
                <c:ptCount val="9"/>
                <c:pt idx="0">
                  <c:v>Phishing/social engineering</c:v>
                </c:pt>
                <c:pt idx="1">
                  <c:v>Ransomware/malware</c:v>
                </c:pt>
                <c:pt idx="2">
                  <c:v>Unpatched security vulnerabilities</c:v>
                </c:pt>
                <c:pt idx="3">
                  <c:v>Internal attacks/insider threats</c:v>
                </c:pt>
                <c:pt idx="4">
                  <c:v>Denial of service attacks</c:v>
                </c:pt>
                <c:pt idx="5">
                  <c:v>Intellectual property theft</c:v>
                </c:pt>
                <c:pt idx="6">
                  <c:v>Nation state activity/espionage</c:v>
                </c:pt>
                <c:pt idx="7">
                  <c:v>BYOD</c:v>
                </c:pt>
                <c:pt idx="8">
                  <c:v>Working from home</c:v>
                </c:pt>
              </c:strCache>
            </c:strRef>
          </c:cat>
          <c:val>
            <c:numRef>
              <c:f>Sheet1!$E$2:$E$10</c:f>
              <c:numCache>
                <c:formatCode>0.00</c:formatCode>
                <c:ptCount val="9"/>
                <c:pt idx="0">
                  <c:v>84.090909090909093</c:v>
                </c:pt>
                <c:pt idx="1">
                  <c:v>59.090909090909093</c:v>
                </c:pt>
                <c:pt idx="2">
                  <c:v>72.727272727272734</c:v>
                </c:pt>
                <c:pt idx="3">
                  <c:v>9.0909090909090917</c:v>
                </c:pt>
                <c:pt idx="4">
                  <c:v>4.5454545454545459</c:v>
                </c:pt>
                <c:pt idx="5">
                  <c:v>15.90909090909091</c:v>
                </c:pt>
                <c:pt idx="6">
                  <c:v>29.545454545454547</c:v>
                </c:pt>
                <c:pt idx="7">
                  <c:v>4.5454545454545459</c:v>
                </c:pt>
                <c:pt idx="8">
                  <c:v>13.636363636363637</c:v>
                </c:pt>
              </c:numCache>
            </c:numRef>
          </c:val>
          <c:extLst>
            <c:ext xmlns:c16="http://schemas.microsoft.com/office/drawing/2014/chart" uri="{C3380CC4-5D6E-409C-BE32-E72D297353CC}">
              <c16:uniqueId val="{00000003-4AFE-4982-909F-7FFB9DFBF094}"/>
            </c:ext>
          </c:extLst>
        </c:ser>
        <c:dLbls>
          <c:showLegendKey val="0"/>
          <c:showVal val="0"/>
          <c:showCatName val="0"/>
          <c:showSerName val="0"/>
          <c:showPercent val="0"/>
          <c:showBubbleSize val="0"/>
        </c:dLbls>
        <c:gapWidth val="182"/>
        <c:axId val="189429439"/>
        <c:axId val="189430879"/>
      </c:barChart>
      <c:catAx>
        <c:axId val="189429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430879"/>
        <c:crosses val="autoZero"/>
        <c:auto val="1"/>
        <c:lblAlgn val="ctr"/>
        <c:lblOffset val="100"/>
        <c:noMultiLvlLbl val="0"/>
      </c:catAx>
      <c:valAx>
        <c:axId val="1894308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429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BF0B84-15DC-4C2A-859B-C6A39597218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5166FD1-9DB6-4B50-B053-9B4C6283D49B}">
      <dgm:prSet custT="1"/>
      <dgm:spPr/>
      <dgm:t>
        <a:bodyPr/>
        <a:lstStyle/>
        <a:p>
          <a:r>
            <a:rPr lang="en-GB" sz="1600" dirty="0"/>
            <a:t>Universities and higher education research institutions are having to confront a wide variety of cybersecurity threats, from motivated lone actors through to State-sponsored hacking groups. </a:t>
          </a:r>
          <a:endParaRPr lang="en-US" sz="1600" dirty="0"/>
        </a:p>
      </dgm:t>
    </dgm:pt>
    <dgm:pt modelId="{93476C72-BFFD-4C02-9711-259B1D105E47}" type="parTrans" cxnId="{1ABDF9AD-6274-4F14-AE36-64187588705C}">
      <dgm:prSet/>
      <dgm:spPr/>
      <dgm:t>
        <a:bodyPr/>
        <a:lstStyle/>
        <a:p>
          <a:endParaRPr lang="en-US"/>
        </a:p>
      </dgm:t>
    </dgm:pt>
    <dgm:pt modelId="{90442C04-A804-4F52-9E60-58629F4FF5B9}" type="sibTrans" cxnId="{1ABDF9AD-6274-4F14-AE36-64187588705C}">
      <dgm:prSet/>
      <dgm:spPr/>
      <dgm:t>
        <a:bodyPr/>
        <a:lstStyle/>
        <a:p>
          <a:endParaRPr lang="en-US"/>
        </a:p>
      </dgm:t>
    </dgm:pt>
    <dgm:pt modelId="{D4DBCC7B-839D-4331-B81E-70FCC58B417E}">
      <dgm:prSet custT="1"/>
      <dgm:spPr/>
      <dgm:t>
        <a:bodyPr/>
        <a:lstStyle/>
        <a:p>
          <a:r>
            <a:rPr lang="en-GB" sz="1600" dirty="0"/>
            <a:t>This in turn has led to universities having a greater role to play in the securing of their research data, which could contain intellectual property or sensitive information with a significant economic value. </a:t>
          </a:r>
          <a:endParaRPr lang="en-US" sz="1600" dirty="0"/>
        </a:p>
      </dgm:t>
    </dgm:pt>
    <dgm:pt modelId="{B4F4B595-A833-48C8-9D21-9C7FA0D00A95}" type="parTrans" cxnId="{E10B5191-36C6-48F3-BF04-B05B60CD4C85}">
      <dgm:prSet/>
      <dgm:spPr/>
      <dgm:t>
        <a:bodyPr/>
        <a:lstStyle/>
        <a:p>
          <a:endParaRPr lang="en-US"/>
        </a:p>
      </dgm:t>
    </dgm:pt>
    <dgm:pt modelId="{3212EC68-EBBD-486A-B184-1A4B9E121BFF}" type="sibTrans" cxnId="{E10B5191-36C6-48F3-BF04-B05B60CD4C85}">
      <dgm:prSet/>
      <dgm:spPr/>
      <dgm:t>
        <a:bodyPr/>
        <a:lstStyle/>
        <a:p>
          <a:endParaRPr lang="en-US"/>
        </a:p>
      </dgm:t>
    </dgm:pt>
    <dgm:pt modelId="{0AB11F6E-D912-49F0-9303-028AC4FC090D}">
      <dgm:prSet custT="1"/>
      <dgm:spPr/>
      <dgm:t>
        <a:bodyPr/>
        <a:lstStyle/>
        <a:p>
          <a:r>
            <a:rPr lang="en-GB" sz="1600" dirty="0"/>
            <a:t>This webinar will show the increased priority being given by universities to protect these types of data, and the emergence of secured cloud environments as a mechanisms for ensuring appropriate and authorised access to research information.</a:t>
          </a:r>
          <a:endParaRPr lang="en-US" sz="1600" dirty="0"/>
        </a:p>
      </dgm:t>
    </dgm:pt>
    <dgm:pt modelId="{8E723923-6BFB-47AC-A0BC-249C35656EBA}" type="parTrans" cxnId="{A4FBB0D2-5603-4311-BA82-8ECDA7F7D2F3}">
      <dgm:prSet/>
      <dgm:spPr/>
      <dgm:t>
        <a:bodyPr/>
        <a:lstStyle/>
        <a:p>
          <a:endParaRPr lang="en-US"/>
        </a:p>
      </dgm:t>
    </dgm:pt>
    <dgm:pt modelId="{EDC0BAA2-19A3-475C-8155-3F6897467DCA}" type="sibTrans" cxnId="{A4FBB0D2-5603-4311-BA82-8ECDA7F7D2F3}">
      <dgm:prSet/>
      <dgm:spPr/>
      <dgm:t>
        <a:bodyPr/>
        <a:lstStyle/>
        <a:p>
          <a:endParaRPr lang="en-US"/>
        </a:p>
      </dgm:t>
    </dgm:pt>
    <dgm:pt modelId="{5F704ACE-77B2-40F7-8B57-700CF953C854}" type="pres">
      <dgm:prSet presAssocID="{ACBF0B84-15DC-4C2A-859B-C6A395972186}" presName="root" presStyleCnt="0">
        <dgm:presLayoutVars>
          <dgm:dir/>
          <dgm:resizeHandles val="exact"/>
        </dgm:presLayoutVars>
      </dgm:prSet>
      <dgm:spPr/>
    </dgm:pt>
    <dgm:pt modelId="{84468C4F-407C-4400-AB81-44639A69A9BC}" type="pres">
      <dgm:prSet presAssocID="{F5166FD1-9DB6-4B50-B053-9B4C6283D49B}" presName="compNode" presStyleCnt="0"/>
      <dgm:spPr/>
    </dgm:pt>
    <dgm:pt modelId="{8F24EFE9-5A17-41B0-986E-6256848D572F}" type="pres">
      <dgm:prSet presAssocID="{F5166FD1-9DB6-4B50-B053-9B4C6283D4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8CE777E4-51C8-4B0C-BC1D-1E272FC8C6A2}" type="pres">
      <dgm:prSet presAssocID="{F5166FD1-9DB6-4B50-B053-9B4C6283D49B}" presName="spaceRect" presStyleCnt="0"/>
      <dgm:spPr/>
    </dgm:pt>
    <dgm:pt modelId="{616395F1-8AF2-4F1A-871B-A0C3434F70DB}" type="pres">
      <dgm:prSet presAssocID="{F5166FD1-9DB6-4B50-B053-9B4C6283D49B}" presName="textRect" presStyleLbl="revTx" presStyleIdx="0" presStyleCnt="3">
        <dgm:presLayoutVars>
          <dgm:chMax val="1"/>
          <dgm:chPref val="1"/>
        </dgm:presLayoutVars>
      </dgm:prSet>
      <dgm:spPr/>
    </dgm:pt>
    <dgm:pt modelId="{5CAA487E-EB93-4B5A-98EC-81F570CAA3F0}" type="pres">
      <dgm:prSet presAssocID="{90442C04-A804-4F52-9E60-58629F4FF5B9}" presName="sibTrans" presStyleCnt="0"/>
      <dgm:spPr/>
    </dgm:pt>
    <dgm:pt modelId="{A1270495-23F9-4DB3-AB36-87638389C42E}" type="pres">
      <dgm:prSet presAssocID="{D4DBCC7B-839D-4331-B81E-70FCC58B417E}" presName="compNode" presStyleCnt="0"/>
      <dgm:spPr/>
    </dgm:pt>
    <dgm:pt modelId="{99889CD1-25AA-48AC-93C9-6C3D64B7DC4C}" type="pres">
      <dgm:prSet presAssocID="{D4DBCC7B-839D-4331-B81E-70FCC58B417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C36BC6A-88EA-4408-94DD-D32B89D50436}" type="pres">
      <dgm:prSet presAssocID="{D4DBCC7B-839D-4331-B81E-70FCC58B417E}" presName="spaceRect" presStyleCnt="0"/>
      <dgm:spPr/>
    </dgm:pt>
    <dgm:pt modelId="{19F2716C-2387-460E-84AC-BECDEE8279A4}" type="pres">
      <dgm:prSet presAssocID="{D4DBCC7B-839D-4331-B81E-70FCC58B417E}" presName="textRect" presStyleLbl="revTx" presStyleIdx="1" presStyleCnt="3">
        <dgm:presLayoutVars>
          <dgm:chMax val="1"/>
          <dgm:chPref val="1"/>
        </dgm:presLayoutVars>
      </dgm:prSet>
      <dgm:spPr/>
    </dgm:pt>
    <dgm:pt modelId="{785E47A6-AA2B-406E-A161-3781B5465DB1}" type="pres">
      <dgm:prSet presAssocID="{3212EC68-EBBD-486A-B184-1A4B9E121BFF}" presName="sibTrans" presStyleCnt="0"/>
      <dgm:spPr/>
    </dgm:pt>
    <dgm:pt modelId="{8C380900-D992-4005-BB9B-13B7BBB586CE}" type="pres">
      <dgm:prSet presAssocID="{0AB11F6E-D912-49F0-9303-028AC4FC090D}" presName="compNode" presStyleCnt="0"/>
      <dgm:spPr/>
    </dgm:pt>
    <dgm:pt modelId="{F6AEAD07-20CA-42B9-846E-8181947B6036}" type="pres">
      <dgm:prSet presAssocID="{0AB11F6E-D912-49F0-9303-028AC4FC09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264CBE12-DA2B-4E25-AD86-343BF3CF0669}" type="pres">
      <dgm:prSet presAssocID="{0AB11F6E-D912-49F0-9303-028AC4FC090D}" presName="spaceRect" presStyleCnt="0"/>
      <dgm:spPr/>
    </dgm:pt>
    <dgm:pt modelId="{A40EF7DC-ED6A-41D9-AAEF-04FCEA590A71}" type="pres">
      <dgm:prSet presAssocID="{0AB11F6E-D912-49F0-9303-028AC4FC090D}" presName="textRect" presStyleLbl="revTx" presStyleIdx="2" presStyleCnt="3">
        <dgm:presLayoutVars>
          <dgm:chMax val="1"/>
          <dgm:chPref val="1"/>
        </dgm:presLayoutVars>
      </dgm:prSet>
      <dgm:spPr/>
    </dgm:pt>
  </dgm:ptLst>
  <dgm:cxnLst>
    <dgm:cxn modelId="{4928DA2C-C457-4D67-A439-CB6B0B36B05E}" type="presOf" srcId="{ACBF0B84-15DC-4C2A-859B-C6A395972186}" destId="{5F704ACE-77B2-40F7-8B57-700CF953C854}" srcOrd="0" destOrd="0" presId="urn:microsoft.com/office/officeart/2018/2/layout/IconLabelList"/>
    <dgm:cxn modelId="{E10B5191-36C6-48F3-BF04-B05B60CD4C85}" srcId="{ACBF0B84-15DC-4C2A-859B-C6A395972186}" destId="{D4DBCC7B-839D-4331-B81E-70FCC58B417E}" srcOrd="1" destOrd="0" parTransId="{B4F4B595-A833-48C8-9D21-9C7FA0D00A95}" sibTransId="{3212EC68-EBBD-486A-B184-1A4B9E121BFF}"/>
    <dgm:cxn modelId="{1ABDF9AD-6274-4F14-AE36-64187588705C}" srcId="{ACBF0B84-15DC-4C2A-859B-C6A395972186}" destId="{F5166FD1-9DB6-4B50-B053-9B4C6283D49B}" srcOrd="0" destOrd="0" parTransId="{93476C72-BFFD-4C02-9711-259B1D105E47}" sibTransId="{90442C04-A804-4F52-9E60-58629F4FF5B9}"/>
    <dgm:cxn modelId="{B71386AF-5A80-4096-B475-C38D08B0A01E}" type="presOf" srcId="{F5166FD1-9DB6-4B50-B053-9B4C6283D49B}" destId="{616395F1-8AF2-4F1A-871B-A0C3434F70DB}" srcOrd="0" destOrd="0" presId="urn:microsoft.com/office/officeart/2018/2/layout/IconLabelList"/>
    <dgm:cxn modelId="{26C9BCC2-B95A-4235-A90C-4CBD42C912CE}" type="presOf" srcId="{D4DBCC7B-839D-4331-B81E-70FCC58B417E}" destId="{19F2716C-2387-460E-84AC-BECDEE8279A4}" srcOrd="0" destOrd="0" presId="urn:microsoft.com/office/officeart/2018/2/layout/IconLabelList"/>
    <dgm:cxn modelId="{04ED93CB-1CF6-40B6-81D2-69D55FB47687}" type="presOf" srcId="{0AB11F6E-D912-49F0-9303-028AC4FC090D}" destId="{A40EF7DC-ED6A-41D9-AAEF-04FCEA590A71}" srcOrd="0" destOrd="0" presId="urn:microsoft.com/office/officeart/2018/2/layout/IconLabelList"/>
    <dgm:cxn modelId="{A4FBB0D2-5603-4311-BA82-8ECDA7F7D2F3}" srcId="{ACBF0B84-15DC-4C2A-859B-C6A395972186}" destId="{0AB11F6E-D912-49F0-9303-028AC4FC090D}" srcOrd="2" destOrd="0" parTransId="{8E723923-6BFB-47AC-A0BC-249C35656EBA}" sibTransId="{EDC0BAA2-19A3-475C-8155-3F6897467DCA}"/>
    <dgm:cxn modelId="{BD6C2E0B-FC9F-48DD-8144-0FE4BA4022F2}" type="presParOf" srcId="{5F704ACE-77B2-40F7-8B57-700CF953C854}" destId="{84468C4F-407C-4400-AB81-44639A69A9BC}" srcOrd="0" destOrd="0" presId="urn:microsoft.com/office/officeart/2018/2/layout/IconLabelList"/>
    <dgm:cxn modelId="{376C2E99-E9F9-4211-9018-6F69354738F1}" type="presParOf" srcId="{84468C4F-407C-4400-AB81-44639A69A9BC}" destId="{8F24EFE9-5A17-41B0-986E-6256848D572F}" srcOrd="0" destOrd="0" presId="urn:microsoft.com/office/officeart/2018/2/layout/IconLabelList"/>
    <dgm:cxn modelId="{89BDF7C1-8EB7-42E7-842C-E8184CBFEF23}" type="presParOf" srcId="{84468C4F-407C-4400-AB81-44639A69A9BC}" destId="{8CE777E4-51C8-4B0C-BC1D-1E272FC8C6A2}" srcOrd="1" destOrd="0" presId="urn:microsoft.com/office/officeart/2018/2/layout/IconLabelList"/>
    <dgm:cxn modelId="{1C353E33-A50F-4235-9ED6-22E2A1DDD4B3}" type="presParOf" srcId="{84468C4F-407C-4400-AB81-44639A69A9BC}" destId="{616395F1-8AF2-4F1A-871B-A0C3434F70DB}" srcOrd="2" destOrd="0" presId="urn:microsoft.com/office/officeart/2018/2/layout/IconLabelList"/>
    <dgm:cxn modelId="{D6AA4342-85D1-48A8-B567-750C488E8602}" type="presParOf" srcId="{5F704ACE-77B2-40F7-8B57-700CF953C854}" destId="{5CAA487E-EB93-4B5A-98EC-81F570CAA3F0}" srcOrd="1" destOrd="0" presId="urn:microsoft.com/office/officeart/2018/2/layout/IconLabelList"/>
    <dgm:cxn modelId="{B522B690-DE79-477F-9E02-095D3A41781F}" type="presParOf" srcId="{5F704ACE-77B2-40F7-8B57-700CF953C854}" destId="{A1270495-23F9-4DB3-AB36-87638389C42E}" srcOrd="2" destOrd="0" presId="urn:microsoft.com/office/officeart/2018/2/layout/IconLabelList"/>
    <dgm:cxn modelId="{758C696A-7CD3-49C2-9FE5-095E1A7DF079}" type="presParOf" srcId="{A1270495-23F9-4DB3-AB36-87638389C42E}" destId="{99889CD1-25AA-48AC-93C9-6C3D64B7DC4C}" srcOrd="0" destOrd="0" presId="urn:microsoft.com/office/officeart/2018/2/layout/IconLabelList"/>
    <dgm:cxn modelId="{4567041D-2924-4EEC-B5EF-B36971443D88}" type="presParOf" srcId="{A1270495-23F9-4DB3-AB36-87638389C42E}" destId="{1C36BC6A-88EA-4408-94DD-D32B89D50436}" srcOrd="1" destOrd="0" presId="urn:microsoft.com/office/officeart/2018/2/layout/IconLabelList"/>
    <dgm:cxn modelId="{9063B20C-4EAD-4557-83D8-BA8BD80112AF}" type="presParOf" srcId="{A1270495-23F9-4DB3-AB36-87638389C42E}" destId="{19F2716C-2387-460E-84AC-BECDEE8279A4}" srcOrd="2" destOrd="0" presId="urn:microsoft.com/office/officeart/2018/2/layout/IconLabelList"/>
    <dgm:cxn modelId="{33BBFB7F-812A-4997-A887-EAA9DEB7FFFC}" type="presParOf" srcId="{5F704ACE-77B2-40F7-8B57-700CF953C854}" destId="{785E47A6-AA2B-406E-A161-3781B5465DB1}" srcOrd="3" destOrd="0" presId="urn:microsoft.com/office/officeart/2018/2/layout/IconLabelList"/>
    <dgm:cxn modelId="{F97130EC-2093-4655-8BDA-6BAA026C3110}" type="presParOf" srcId="{5F704ACE-77B2-40F7-8B57-700CF953C854}" destId="{8C380900-D992-4005-BB9B-13B7BBB586CE}" srcOrd="4" destOrd="0" presId="urn:microsoft.com/office/officeart/2018/2/layout/IconLabelList"/>
    <dgm:cxn modelId="{7DE993D8-4ACC-4655-95C7-9AC3DD9BE4D2}" type="presParOf" srcId="{8C380900-D992-4005-BB9B-13B7BBB586CE}" destId="{F6AEAD07-20CA-42B9-846E-8181947B6036}" srcOrd="0" destOrd="0" presId="urn:microsoft.com/office/officeart/2018/2/layout/IconLabelList"/>
    <dgm:cxn modelId="{87F16F72-2D63-4C51-9AF1-9A91629BABCF}" type="presParOf" srcId="{8C380900-D992-4005-BB9B-13B7BBB586CE}" destId="{264CBE12-DA2B-4E25-AD86-343BF3CF0669}" srcOrd="1" destOrd="0" presId="urn:microsoft.com/office/officeart/2018/2/layout/IconLabelList"/>
    <dgm:cxn modelId="{2F2D1674-78B1-4D6B-8BC7-6817CDEB1E88}" type="presParOf" srcId="{8C380900-D992-4005-BB9B-13B7BBB586CE}" destId="{A40EF7DC-ED6A-41D9-AAEF-04FCEA590A7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ECC847-A35D-43E0-B1D5-587B656D7B52}"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1D2FF2F1-B0CB-40F6-A63B-0DE55B6068A0}">
      <dgm:prSet/>
      <dgm:spPr/>
      <dgm:t>
        <a:bodyPr/>
        <a:lstStyle/>
        <a:p>
          <a:r>
            <a:rPr lang="en-GB"/>
            <a:t>The CISO</a:t>
          </a:r>
          <a:endParaRPr lang="en-US"/>
        </a:p>
      </dgm:t>
    </dgm:pt>
    <dgm:pt modelId="{95D5F013-318A-46FB-B70E-30E95917F981}" type="parTrans" cxnId="{595D8ABA-2658-4515-9BFC-5F5A8783E505}">
      <dgm:prSet/>
      <dgm:spPr/>
      <dgm:t>
        <a:bodyPr/>
        <a:lstStyle/>
        <a:p>
          <a:endParaRPr lang="en-US"/>
        </a:p>
      </dgm:t>
    </dgm:pt>
    <dgm:pt modelId="{4022F96D-D6DE-4AEA-8B47-91B4DBB2E398}" type="sibTrans" cxnId="{595D8ABA-2658-4515-9BFC-5F5A8783E505}">
      <dgm:prSet/>
      <dgm:spPr/>
      <dgm:t>
        <a:bodyPr/>
        <a:lstStyle/>
        <a:p>
          <a:endParaRPr lang="en-US"/>
        </a:p>
      </dgm:t>
    </dgm:pt>
    <dgm:pt modelId="{C1DA9B14-EFA0-407C-A4CD-9C2BE1B311A7}">
      <dgm:prSet/>
      <dgm:spPr/>
      <dgm:t>
        <a:bodyPr/>
        <a:lstStyle/>
        <a:p>
          <a:r>
            <a:rPr lang="en-GB"/>
            <a:t>Cybersecurity in the Institution</a:t>
          </a:r>
          <a:endParaRPr lang="en-US"/>
        </a:p>
      </dgm:t>
    </dgm:pt>
    <dgm:pt modelId="{42DE0574-F100-4A1C-B9EF-3CD66359E007}" type="parTrans" cxnId="{E18DBC39-7FE4-4B0B-912A-00969C847769}">
      <dgm:prSet/>
      <dgm:spPr/>
      <dgm:t>
        <a:bodyPr/>
        <a:lstStyle/>
        <a:p>
          <a:endParaRPr lang="en-US"/>
        </a:p>
      </dgm:t>
    </dgm:pt>
    <dgm:pt modelId="{36818B71-63C0-474C-A433-B9D2E2FB7F5D}" type="sibTrans" cxnId="{E18DBC39-7FE4-4B0B-912A-00969C847769}">
      <dgm:prSet/>
      <dgm:spPr/>
      <dgm:t>
        <a:bodyPr/>
        <a:lstStyle/>
        <a:p>
          <a:endParaRPr lang="en-US"/>
        </a:p>
      </dgm:t>
    </dgm:pt>
    <dgm:pt modelId="{9F5D83BE-C563-4C3F-8553-7E2A3E79F8E5}">
      <dgm:prSet/>
      <dgm:spPr/>
      <dgm:t>
        <a:bodyPr/>
        <a:lstStyle/>
        <a:p>
          <a:r>
            <a:rPr lang="en-GB"/>
            <a:t>The cybersecurity team</a:t>
          </a:r>
          <a:endParaRPr lang="en-US"/>
        </a:p>
      </dgm:t>
    </dgm:pt>
    <dgm:pt modelId="{C16B9907-C433-49ED-989D-F707FFF14CEB}" type="parTrans" cxnId="{12FC8696-76B7-4249-AB64-E74CAFDD0253}">
      <dgm:prSet/>
      <dgm:spPr/>
      <dgm:t>
        <a:bodyPr/>
        <a:lstStyle/>
        <a:p>
          <a:endParaRPr lang="en-US"/>
        </a:p>
      </dgm:t>
    </dgm:pt>
    <dgm:pt modelId="{BDC765DE-6D01-46C1-B47D-40F61EFAFA14}" type="sibTrans" cxnId="{12FC8696-76B7-4249-AB64-E74CAFDD0253}">
      <dgm:prSet/>
      <dgm:spPr/>
      <dgm:t>
        <a:bodyPr/>
        <a:lstStyle/>
        <a:p>
          <a:endParaRPr lang="en-US"/>
        </a:p>
      </dgm:t>
    </dgm:pt>
    <dgm:pt modelId="{17245AC5-6D01-45F8-A57A-1D592DB80329}">
      <dgm:prSet/>
      <dgm:spPr/>
      <dgm:t>
        <a:bodyPr/>
        <a:lstStyle/>
        <a:p>
          <a:r>
            <a:rPr lang="en-GB"/>
            <a:t>Funding and budgeting</a:t>
          </a:r>
          <a:endParaRPr lang="en-US"/>
        </a:p>
      </dgm:t>
    </dgm:pt>
    <dgm:pt modelId="{11A603B8-B364-4520-B518-3129BB62F62C}" type="parTrans" cxnId="{B909F929-D848-4DF3-9280-F12BF336762C}">
      <dgm:prSet/>
      <dgm:spPr/>
      <dgm:t>
        <a:bodyPr/>
        <a:lstStyle/>
        <a:p>
          <a:endParaRPr lang="en-US"/>
        </a:p>
      </dgm:t>
    </dgm:pt>
    <dgm:pt modelId="{B4C3F1D2-7300-4A33-8301-14792E9BCDC1}" type="sibTrans" cxnId="{B909F929-D848-4DF3-9280-F12BF336762C}">
      <dgm:prSet/>
      <dgm:spPr/>
      <dgm:t>
        <a:bodyPr/>
        <a:lstStyle/>
        <a:p>
          <a:endParaRPr lang="en-US"/>
        </a:p>
      </dgm:t>
    </dgm:pt>
    <dgm:pt modelId="{4059B7E1-5F5F-404B-A45A-1931257FFCAC}">
      <dgm:prSet/>
      <dgm:spPr/>
      <dgm:t>
        <a:bodyPr/>
        <a:lstStyle/>
        <a:p>
          <a:r>
            <a:rPr lang="en-GB"/>
            <a:t>Cybersecurity insurance</a:t>
          </a:r>
          <a:endParaRPr lang="en-US"/>
        </a:p>
      </dgm:t>
    </dgm:pt>
    <dgm:pt modelId="{59389071-055F-4426-B980-AED95C3D82A1}" type="parTrans" cxnId="{1E3CB9F5-569D-4441-8FBF-36ACC5E37040}">
      <dgm:prSet/>
      <dgm:spPr/>
      <dgm:t>
        <a:bodyPr/>
        <a:lstStyle/>
        <a:p>
          <a:endParaRPr lang="en-US"/>
        </a:p>
      </dgm:t>
    </dgm:pt>
    <dgm:pt modelId="{8CCDC8F0-C037-4B81-BFC8-E0E26BE668E4}" type="sibTrans" cxnId="{1E3CB9F5-569D-4441-8FBF-36ACC5E37040}">
      <dgm:prSet/>
      <dgm:spPr/>
      <dgm:t>
        <a:bodyPr/>
        <a:lstStyle/>
        <a:p>
          <a:endParaRPr lang="en-US"/>
        </a:p>
      </dgm:t>
    </dgm:pt>
    <dgm:pt modelId="{DF7B816E-BBE6-4810-BD43-12E8C6F580AB}">
      <dgm:prSet/>
      <dgm:spPr/>
      <dgm:t>
        <a:bodyPr/>
        <a:lstStyle/>
        <a:p>
          <a:r>
            <a:rPr lang="en-GB"/>
            <a:t>Training and awareness</a:t>
          </a:r>
          <a:endParaRPr lang="en-US"/>
        </a:p>
      </dgm:t>
    </dgm:pt>
    <dgm:pt modelId="{4A52B3E5-26C3-4B72-A5FD-353CCB5F9E4A}" type="parTrans" cxnId="{0BE87424-ABE5-4612-8D47-00BB741AFF2F}">
      <dgm:prSet/>
      <dgm:spPr/>
      <dgm:t>
        <a:bodyPr/>
        <a:lstStyle/>
        <a:p>
          <a:endParaRPr lang="en-US"/>
        </a:p>
      </dgm:t>
    </dgm:pt>
    <dgm:pt modelId="{A415503A-A884-4404-93DD-2C21CCC71B4D}" type="sibTrans" cxnId="{0BE87424-ABE5-4612-8D47-00BB741AFF2F}">
      <dgm:prSet/>
      <dgm:spPr/>
      <dgm:t>
        <a:bodyPr/>
        <a:lstStyle/>
        <a:p>
          <a:endParaRPr lang="en-US"/>
        </a:p>
      </dgm:t>
    </dgm:pt>
    <dgm:pt modelId="{D339F81E-9FC1-4FF8-88E7-B97E43FCBFFE}">
      <dgm:prSet/>
      <dgm:spPr/>
      <dgm:t>
        <a:bodyPr/>
        <a:lstStyle/>
        <a:p>
          <a:r>
            <a:rPr lang="en-GB"/>
            <a:t>Security incidents and threats</a:t>
          </a:r>
          <a:endParaRPr lang="en-US"/>
        </a:p>
      </dgm:t>
    </dgm:pt>
    <dgm:pt modelId="{3A25570F-C97B-47C3-B86D-1CC0CCA66D7C}" type="parTrans" cxnId="{23B9FE05-EF06-4E7D-B937-8191F7D871C2}">
      <dgm:prSet/>
      <dgm:spPr/>
      <dgm:t>
        <a:bodyPr/>
        <a:lstStyle/>
        <a:p>
          <a:endParaRPr lang="en-US"/>
        </a:p>
      </dgm:t>
    </dgm:pt>
    <dgm:pt modelId="{33C1B8B4-36C5-48E1-B4F2-C3CB8C535371}" type="sibTrans" cxnId="{23B9FE05-EF06-4E7D-B937-8191F7D871C2}">
      <dgm:prSet/>
      <dgm:spPr/>
      <dgm:t>
        <a:bodyPr/>
        <a:lstStyle/>
        <a:p>
          <a:endParaRPr lang="en-US"/>
        </a:p>
      </dgm:t>
    </dgm:pt>
    <dgm:pt modelId="{6557C30B-EBE3-41E0-85CC-FCC59519EC31}">
      <dgm:prSet/>
      <dgm:spPr/>
      <dgm:t>
        <a:bodyPr/>
        <a:lstStyle/>
        <a:p>
          <a:r>
            <a:rPr lang="en-GB"/>
            <a:t>Digital identity and access management</a:t>
          </a:r>
          <a:endParaRPr lang="en-US"/>
        </a:p>
      </dgm:t>
    </dgm:pt>
    <dgm:pt modelId="{68523EDA-C380-4434-8FDE-28ED2F542AEE}" type="parTrans" cxnId="{0823CD56-4448-4798-978A-745614D1885C}">
      <dgm:prSet/>
      <dgm:spPr/>
      <dgm:t>
        <a:bodyPr/>
        <a:lstStyle/>
        <a:p>
          <a:endParaRPr lang="en-US"/>
        </a:p>
      </dgm:t>
    </dgm:pt>
    <dgm:pt modelId="{EFF41224-0E95-431E-AF37-E8A30432B8F8}" type="sibTrans" cxnId="{0823CD56-4448-4798-978A-745614D1885C}">
      <dgm:prSet/>
      <dgm:spPr/>
      <dgm:t>
        <a:bodyPr/>
        <a:lstStyle/>
        <a:p>
          <a:endParaRPr lang="en-US"/>
        </a:p>
      </dgm:t>
    </dgm:pt>
    <dgm:pt modelId="{30EB6EB4-A9B1-46CA-A531-BE8FF991072E}">
      <dgm:prSet/>
      <dgm:spPr/>
      <dgm:t>
        <a:bodyPr/>
        <a:lstStyle/>
        <a:p>
          <a:r>
            <a:rPr lang="en-GB"/>
            <a:t>Compliance, legislation, and standards: SoCI, DISP, FI</a:t>
          </a:r>
          <a:endParaRPr lang="en-US"/>
        </a:p>
      </dgm:t>
    </dgm:pt>
    <dgm:pt modelId="{28843B83-6B57-40E0-9213-EDB73C77383E}" type="parTrans" cxnId="{ADC0D4A6-7463-4F1C-A7F3-F833ADAACCD9}">
      <dgm:prSet/>
      <dgm:spPr/>
      <dgm:t>
        <a:bodyPr/>
        <a:lstStyle/>
        <a:p>
          <a:endParaRPr lang="en-US"/>
        </a:p>
      </dgm:t>
    </dgm:pt>
    <dgm:pt modelId="{D27708CD-38BA-4EDB-B99E-F2215FBB6E76}" type="sibTrans" cxnId="{ADC0D4A6-7463-4F1C-A7F3-F833ADAACCD9}">
      <dgm:prSet/>
      <dgm:spPr/>
      <dgm:t>
        <a:bodyPr/>
        <a:lstStyle/>
        <a:p>
          <a:endParaRPr lang="en-US"/>
        </a:p>
      </dgm:t>
    </dgm:pt>
    <dgm:pt modelId="{DD2E9A04-AE47-4D47-B6EA-6E0645B6353A}">
      <dgm:prSet/>
      <dgm:spPr/>
      <dgm:t>
        <a:bodyPr/>
        <a:lstStyle/>
        <a:p>
          <a:r>
            <a:rPr lang="en-GB"/>
            <a:t>Third party risk management</a:t>
          </a:r>
          <a:endParaRPr lang="en-US"/>
        </a:p>
      </dgm:t>
    </dgm:pt>
    <dgm:pt modelId="{58BE989D-A1A2-42C5-9744-F6AC4988BCCA}" type="parTrans" cxnId="{2612B4ED-22D8-47A8-88A0-4C8BC6C81B9C}">
      <dgm:prSet/>
      <dgm:spPr/>
      <dgm:t>
        <a:bodyPr/>
        <a:lstStyle/>
        <a:p>
          <a:endParaRPr lang="en-US"/>
        </a:p>
      </dgm:t>
    </dgm:pt>
    <dgm:pt modelId="{A4F501C6-A308-4448-8096-1ED242434988}" type="sibTrans" cxnId="{2612B4ED-22D8-47A8-88A0-4C8BC6C81B9C}">
      <dgm:prSet/>
      <dgm:spPr/>
      <dgm:t>
        <a:bodyPr/>
        <a:lstStyle/>
        <a:p>
          <a:endParaRPr lang="en-US"/>
        </a:p>
      </dgm:t>
    </dgm:pt>
    <dgm:pt modelId="{F33B0E7D-114A-4275-9CEF-B8B93431828A}">
      <dgm:prSet/>
      <dgm:spPr/>
      <dgm:t>
        <a:bodyPr/>
        <a:lstStyle/>
        <a:p>
          <a:r>
            <a:rPr lang="en-GB"/>
            <a:t>Future cybersecurity priorities</a:t>
          </a:r>
          <a:endParaRPr lang="en-US"/>
        </a:p>
      </dgm:t>
    </dgm:pt>
    <dgm:pt modelId="{642AA48A-99BB-44DF-BEA8-E7AF1957B11F}" type="parTrans" cxnId="{52C61DAA-18B0-4948-985B-851BFEB865C5}">
      <dgm:prSet/>
      <dgm:spPr/>
      <dgm:t>
        <a:bodyPr/>
        <a:lstStyle/>
        <a:p>
          <a:endParaRPr lang="en-US"/>
        </a:p>
      </dgm:t>
    </dgm:pt>
    <dgm:pt modelId="{8C679BE3-6EED-46B0-991C-C9D99FBCABF2}" type="sibTrans" cxnId="{52C61DAA-18B0-4948-985B-851BFEB865C5}">
      <dgm:prSet/>
      <dgm:spPr/>
      <dgm:t>
        <a:bodyPr/>
        <a:lstStyle/>
        <a:p>
          <a:endParaRPr lang="en-US"/>
        </a:p>
      </dgm:t>
    </dgm:pt>
    <dgm:pt modelId="{70731CD0-4AB0-4B28-A965-901B96D89F1E}" type="pres">
      <dgm:prSet presAssocID="{8EECC847-A35D-43E0-B1D5-587B656D7B52}" presName="diagram" presStyleCnt="0">
        <dgm:presLayoutVars>
          <dgm:dir/>
          <dgm:resizeHandles val="exact"/>
        </dgm:presLayoutVars>
      </dgm:prSet>
      <dgm:spPr/>
    </dgm:pt>
    <dgm:pt modelId="{DFEE14D3-D25B-4ACF-8C85-05A3EDDDC06B}" type="pres">
      <dgm:prSet presAssocID="{1D2FF2F1-B0CB-40F6-A63B-0DE55B6068A0}" presName="node" presStyleLbl="node1" presStyleIdx="0" presStyleCnt="11">
        <dgm:presLayoutVars>
          <dgm:bulletEnabled val="1"/>
        </dgm:presLayoutVars>
      </dgm:prSet>
      <dgm:spPr/>
    </dgm:pt>
    <dgm:pt modelId="{CF4BE0D0-C857-4402-BBB5-0EF2C88B3C83}" type="pres">
      <dgm:prSet presAssocID="{4022F96D-D6DE-4AEA-8B47-91B4DBB2E398}" presName="sibTrans" presStyleCnt="0"/>
      <dgm:spPr/>
    </dgm:pt>
    <dgm:pt modelId="{CAD45538-6F09-475C-9F60-409D10EFB176}" type="pres">
      <dgm:prSet presAssocID="{C1DA9B14-EFA0-407C-A4CD-9C2BE1B311A7}" presName="node" presStyleLbl="node1" presStyleIdx="1" presStyleCnt="11">
        <dgm:presLayoutVars>
          <dgm:bulletEnabled val="1"/>
        </dgm:presLayoutVars>
      </dgm:prSet>
      <dgm:spPr/>
    </dgm:pt>
    <dgm:pt modelId="{5159645A-DC19-4168-B993-E498A09D85B6}" type="pres">
      <dgm:prSet presAssocID="{36818B71-63C0-474C-A433-B9D2E2FB7F5D}" presName="sibTrans" presStyleCnt="0"/>
      <dgm:spPr/>
    </dgm:pt>
    <dgm:pt modelId="{8E04C9F1-1530-4ABA-9940-80BEDE1E4239}" type="pres">
      <dgm:prSet presAssocID="{9F5D83BE-C563-4C3F-8553-7E2A3E79F8E5}" presName="node" presStyleLbl="node1" presStyleIdx="2" presStyleCnt="11">
        <dgm:presLayoutVars>
          <dgm:bulletEnabled val="1"/>
        </dgm:presLayoutVars>
      </dgm:prSet>
      <dgm:spPr/>
    </dgm:pt>
    <dgm:pt modelId="{2BFECFCE-E3AE-4367-92E9-34FF88E96250}" type="pres">
      <dgm:prSet presAssocID="{BDC765DE-6D01-46C1-B47D-40F61EFAFA14}" presName="sibTrans" presStyleCnt="0"/>
      <dgm:spPr/>
    </dgm:pt>
    <dgm:pt modelId="{7CB86996-C30C-47EC-AD7B-8828BE783CA6}" type="pres">
      <dgm:prSet presAssocID="{17245AC5-6D01-45F8-A57A-1D592DB80329}" presName="node" presStyleLbl="node1" presStyleIdx="3" presStyleCnt="11">
        <dgm:presLayoutVars>
          <dgm:bulletEnabled val="1"/>
        </dgm:presLayoutVars>
      </dgm:prSet>
      <dgm:spPr/>
    </dgm:pt>
    <dgm:pt modelId="{2AA22A1F-7F32-4502-A1DE-AC0A76B7D7A5}" type="pres">
      <dgm:prSet presAssocID="{B4C3F1D2-7300-4A33-8301-14792E9BCDC1}" presName="sibTrans" presStyleCnt="0"/>
      <dgm:spPr/>
    </dgm:pt>
    <dgm:pt modelId="{FD0B95D9-4F9D-48BE-A373-F1C0319620D4}" type="pres">
      <dgm:prSet presAssocID="{4059B7E1-5F5F-404B-A45A-1931257FFCAC}" presName="node" presStyleLbl="node1" presStyleIdx="4" presStyleCnt="11">
        <dgm:presLayoutVars>
          <dgm:bulletEnabled val="1"/>
        </dgm:presLayoutVars>
      </dgm:prSet>
      <dgm:spPr/>
    </dgm:pt>
    <dgm:pt modelId="{AB63988D-2027-4CF4-A5B1-C54B15FB6C96}" type="pres">
      <dgm:prSet presAssocID="{8CCDC8F0-C037-4B81-BFC8-E0E26BE668E4}" presName="sibTrans" presStyleCnt="0"/>
      <dgm:spPr/>
    </dgm:pt>
    <dgm:pt modelId="{0ADD4127-440C-42C3-B4C0-2F346E0E58AE}" type="pres">
      <dgm:prSet presAssocID="{DF7B816E-BBE6-4810-BD43-12E8C6F580AB}" presName="node" presStyleLbl="node1" presStyleIdx="5" presStyleCnt="11">
        <dgm:presLayoutVars>
          <dgm:bulletEnabled val="1"/>
        </dgm:presLayoutVars>
      </dgm:prSet>
      <dgm:spPr/>
    </dgm:pt>
    <dgm:pt modelId="{F0C76D89-560A-49EE-9919-B64E561D73AC}" type="pres">
      <dgm:prSet presAssocID="{A415503A-A884-4404-93DD-2C21CCC71B4D}" presName="sibTrans" presStyleCnt="0"/>
      <dgm:spPr/>
    </dgm:pt>
    <dgm:pt modelId="{7335D067-EFB1-41BB-8A2E-5B9A0F0BBC5F}" type="pres">
      <dgm:prSet presAssocID="{D339F81E-9FC1-4FF8-88E7-B97E43FCBFFE}" presName="node" presStyleLbl="node1" presStyleIdx="6" presStyleCnt="11">
        <dgm:presLayoutVars>
          <dgm:bulletEnabled val="1"/>
        </dgm:presLayoutVars>
      </dgm:prSet>
      <dgm:spPr/>
    </dgm:pt>
    <dgm:pt modelId="{DDFC1989-2ABB-46C3-947E-ED28BA93C6E1}" type="pres">
      <dgm:prSet presAssocID="{33C1B8B4-36C5-48E1-B4F2-C3CB8C535371}" presName="sibTrans" presStyleCnt="0"/>
      <dgm:spPr/>
    </dgm:pt>
    <dgm:pt modelId="{314CA723-94BD-40EB-924A-951A7F8746B1}" type="pres">
      <dgm:prSet presAssocID="{6557C30B-EBE3-41E0-85CC-FCC59519EC31}" presName="node" presStyleLbl="node1" presStyleIdx="7" presStyleCnt="11">
        <dgm:presLayoutVars>
          <dgm:bulletEnabled val="1"/>
        </dgm:presLayoutVars>
      </dgm:prSet>
      <dgm:spPr/>
    </dgm:pt>
    <dgm:pt modelId="{BC2DDCDD-EAAB-4F19-BD0D-29CC17EF0383}" type="pres">
      <dgm:prSet presAssocID="{EFF41224-0E95-431E-AF37-E8A30432B8F8}" presName="sibTrans" presStyleCnt="0"/>
      <dgm:spPr/>
    </dgm:pt>
    <dgm:pt modelId="{33397F87-D77D-487B-8B8B-0994EB9BA1D6}" type="pres">
      <dgm:prSet presAssocID="{30EB6EB4-A9B1-46CA-A531-BE8FF991072E}" presName="node" presStyleLbl="node1" presStyleIdx="8" presStyleCnt="11">
        <dgm:presLayoutVars>
          <dgm:bulletEnabled val="1"/>
        </dgm:presLayoutVars>
      </dgm:prSet>
      <dgm:spPr/>
    </dgm:pt>
    <dgm:pt modelId="{B9C4F18D-6894-4728-AE83-D348D22C96BF}" type="pres">
      <dgm:prSet presAssocID="{D27708CD-38BA-4EDB-B99E-F2215FBB6E76}" presName="sibTrans" presStyleCnt="0"/>
      <dgm:spPr/>
    </dgm:pt>
    <dgm:pt modelId="{4B4F1D3E-F060-499C-92DA-B8CC7954A9D8}" type="pres">
      <dgm:prSet presAssocID="{DD2E9A04-AE47-4D47-B6EA-6E0645B6353A}" presName="node" presStyleLbl="node1" presStyleIdx="9" presStyleCnt="11">
        <dgm:presLayoutVars>
          <dgm:bulletEnabled val="1"/>
        </dgm:presLayoutVars>
      </dgm:prSet>
      <dgm:spPr/>
    </dgm:pt>
    <dgm:pt modelId="{1D58ADFF-D1B6-41B8-ADBF-0876D32D98B5}" type="pres">
      <dgm:prSet presAssocID="{A4F501C6-A308-4448-8096-1ED242434988}" presName="sibTrans" presStyleCnt="0"/>
      <dgm:spPr/>
    </dgm:pt>
    <dgm:pt modelId="{43C6800F-0B85-4AD6-B11B-50F916FEE734}" type="pres">
      <dgm:prSet presAssocID="{F33B0E7D-114A-4275-9CEF-B8B93431828A}" presName="node" presStyleLbl="node1" presStyleIdx="10" presStyleCnt="11">
        <dgm:presLayoutVars>
          <dgm:bulletEnabled val="1"/>
        </dgm:presLayoutVars>
      </dgm:prSet>
      <dgm:spPr/>
    </dgm:pt>
  </dgm:ptLst>
  <dgm:cxnLst>
    <dgm:cxn modelId="{448AAA03-9DC4-40FD-854D-78316CCBB235}" type="presOf" srcId="{C1DA9B14-EFA0-407C-A4CD-9C2BE1B311A7}" destId="{CAD45538-6F09-475C-9F60-409D10EFB176}" srcOrd="0" destOrd="0" presId="urn:microsoft.com/office/officeart/2005/8/layout/default"/>
    <dgm:cxn modelId="{23B9FE05-EF06-4E7D-B937-8191F7D871C2}" srcId="{8EECC847-A35D-43E0-B1D5-587B656D7B52}" destId="{D339F81E-9FC1-4FF8-88E7-B97E43FCBFFE}" srcOrd="6" destOrd="0" parTransId="{3A25570F-C97B-47C3-B86D-1CC0CCA66D7C}" sibTransId="{33C1B8B4-36C5-48E1-B4F2-C3CB8C535371}"/>
    <dgm:cxn modelId="{A288021C-5CFF-47D0-A8A0-3D565D6CFF7B}" type="presOf" srcId="{DF7B816E-BBE6-4810-BD43-12E8C6F580AB}" destId="{0ADD4127-440C-42C3-B4C0-2F346E0E58AE}" srcOrd="0" destOrd="0" presId="urn:microsoft.com/office/officeart/2005/8/layout/default"/>
    <dgm:cxn modelId="{0BE87424-ABE5-4612-8D47-00BB741AFF2F}" srcId="{8EECC847-A35D-43E0-B1D5-587B656D7B52}" destId="{DF7B816E-BBE6-4810-BD43-12E8C6F580AB}" srcOrd="5" destOrd="0" parTransId="{4A52B3E5-26C3-4B72-A5FD-353CCB5F9E4A}" sibTransId="{A415503A-A884-4404-93DD-2C21CCC71B4D}"/>
    <dgm:cxn modelId="{B909F929-D848-4DF3-9280-F12BF336762C}" srcId="{8EECC847-A35D-43E0-B1D5-587B656D7B52}" destId="{17245AC5-6D01-45F8-A57A-1D592DB80329}" srcOrd="3" destOrd="0" parTransId="{11A603B8-B364-4520-B518-3129BB62F62C}" sibTransId="{B4C3F1D2-7300-4A33-8301-14792E9BCDC1}"/>
    <dgm:cxn modelId="{E18DBC39-7FE4-4B0B-912A-00969C847769}" srcId="{8EECC847-A35D-43E0-B1D5-587B656D7B52}" destId="{C1DA9B14-EFA0-407C-A4CD-9C2BE1B311A7}" srcOrd="1" destOrd="0" parTransId="{42DE0574-F100-4A1C-B9EF-3CD66359E007}" sibTransId="{36818B71-63C0-474C-A433-B9D2E2FB7F5D}"/>
    <dgm:cxn modelId="{77850E69-0747-44D3-BC57-E17EA6B2DF2C}" type="presOf" srcId="{8EECC847-A35D-43E0-B1D5-587B656D7B52}" destId="{70731CD0-4AB0-4B28-A965-901B96D89F1E}" srcOrd="0" destOrd="0" presId="urn:microsoft.com/office/officeart/2005/8/layout/default"/>
    <dgm:cxn modelId="{BC894255-7D05-4390-BDA2-A35B0F459CB1}" type="presOf" srcId="{DD2E9A04-AE47-4D47-B6EA-6E0645B6353A}" destId="{4B4F1D3E-F060-499C-92DA-B8CC7954A9D8}" srcOrd="0" destOrd="0" presId="urn:microsoft.com/office/officeart/2005/8/layout/default"/>
    <dgm:cxn modelId="{0823CD56-4448-4798-978A-745614D1885C}" srcId="{8EECC847-A35D-43E0-B1D5-587B656D7B52}" destId="{6557C30B-EBE3-41E0-85CC-FCC59519EC31}" srcOrd="7" destOrd="0" parTransId="{68523EDA-C380-4434-8FDE-28ED2F542AEE}" sibTransId="{EFF41224-0E95-431E-AF37-E8A30432B8F8}"/>
    <dgm:cxn modelId="{72788C5A-398A-423C-99E5-4E66B3126B0C}" type="presOf" srcId="{F33B0E7D-114A-4275-9CEF-B8B93431828A}" destId="{43C6800F-0B85-4AD6-B11B-50F916FEE734}" srcOrd="0" destOrd="0" presId="urn:microsoft.com/office/officeart/2005/8/layout/default"/>
    <dgm:cxn modelId="{203D037E-0076-4B09-A86B-EEE269E74B76}" type="presOf" srcId="{1D2FF2F1-B0CB-40F6-A63B-0DE55B6068A0}" destId="{DFEE14D3-D25B-4ACF-8C85-05A3EDDDC06B}" srcOrd="0" destOrd="0" presId="urn:microsoft.com/office/officeart/2005/8/layout/default"/>
    <dgm:cxn modelId="{12FC8696-76B7-4249-AB64-E74CAFDD0253}" srcId="{8EECC847-A35D-43E0-B1D5-587B656D7B52}" destId="{9F5D83BE-C563-4C3F-8553-7E2A3E79F8E5}" srcOrd="2" destOrd="0" parTransId="{C16B9907-C433-49ED-989D-F707FFF14CEB}" sibTransId="{BDC765DE-6D01-46C1-B47D-40F61EFAFA14}"/>
    <dgm:cxn modelId="{47BC1E9C-4C01-4AA4-9269-C1F9EB2576F3}" type="presOf" srcId="{17245AC5-6D01-45F8-A57A-1D592DB80329}" destId="{7CB86996-C30C-47EC-AD7B-8828BE783CA6}" srcOrd="0" destOrd="0" presId="urn:microsoft.com/office/officeart/2005/8/layout/default"/>
    <dgm:cxn modelId="{ADC0D4A6-7463-4F1C-A7F3-F833ADAACCD9}" srcId="{8EECC847-A35D-43E0-B1D5-587B656D7B52}" destId="{30EB6EB4-A9B1-46CA-A531-BE8FF991072E}" srcOrd="8" destOrd="0" parTransId="{28843B83-6B57-40E0-9213-EDB73C77383E}" sibTransId="{D27708CD-38BA-4EDB-B99E-F2215FBB6E76}"/>
    <dgm:cxn modelId="{52C61DAA-18B0-4948-985B-851BFEB865C5}" srcId="{8EECC847-A35D-43E0-B1D5-587B656D7B52}" destId="{F33B0E7D-114A-4275-9CEF-B8B93431828A}" srcOrd="10" destOrd="0" parTransId="{642AA48A-99BB-44DF-BEA8-E7AF1957B11F}" sibTransId="{8C679BE3-6EED-46B0-991C-C9D99FBCABF2}"/>
    <dgm:cxn modelId="{2B7F5FAC-8496-4902-84C5-4B76D980F454}" type="presOf" srcId="{9F5D83BE-C563-4C3F-8553-7E2A3E79F8E5}" destId="{8E04C9F1-1530-4ABA-9940-80BEDE1E4239}" srcOrd="0" destOrd="0" presId="urn:microsoft.com/office/officeart/2005/8/layout/default"/>
    <dgm:cxn modelId="{595D8ABA-2658-4515-9BFC-5F5A8783E505}" srcId="{8EECC847-A35D-43E0-B1D5-587B656D7B52}" destId="{1D2FF2F1-B0CB-40F6-A63B-0DE55B6068A0}" srcOrd="0" destOrd="0" parTransId="{95D5F013-318A-46FB-B70E-30E95917F981}" sibTransId="{4022F96D-D6DE-4AEA-8B47-91B4DBB2E398}"/>
    <dgm:cxn modelId="{C6974DBF-6EB2-48DD-9EFA-0A96C89A871C}" type="presOf" srcId="{4059B7E1-5F5F-404B-A45A-1931257FFCAC}" destId="{FD0B95D9-4F9D-48BE-A373-F1C0319620D4}" srcOrd="0" destOrd="0" presId="urn:microsoft.com/office/officeart/2005/8/layout/default"/>
    <dgm:cxn modelId="{7D936CC2-6860-47C7-B513-FD724FBAAC59}" type="presOf" srcId="{6557C30B-EBE3-41E0-85CC-FCC59519EC31}" destId="{314CA723-94BD-40EB-924A-951A7F8746B1}" srcOrd="0" destOrd="0" presId="urn:microsoft.com/office/officeart/2005/8/layout/default"/>
    <dgm:cxn modelId="{2612B4ED-22D8-47A8-88A0-4C8BC6C81B9C}" srcId="{8EECC847-A35D-43E0-B1D5-587B656D7B52}" destId="{DD2E9A04-AE47-4D47-B6EA-6E0645B6353A}" srcOrd="9" destOrd="0" parTransId="{58BE989D-A1A2-42C5-9744-F6AC4988BCCA}" sibTransId="{A4F501C6-A308-4448-8096-1ED242434988}"/>
    <dgm:cxn modelId="{8217E5F0-D6FC-4A99-B4DA-385587EEF507}" type="presOf" srcId="{30EB6EB4-A9B1-46CA-A531-BE8FF991072E}" destId="{33397F87-D77D-487B-8B8B-0994EB9BA1D6}" srcOrd="0" destOrd="0" presId="urn:microsoft.com/office/officeart/2005/8/layout/default"/>
    <dgm:cxn modelId="{1E3CB9F5-569D-4441-8FBF-36ACC5E37040}" srcId="{8EECC847-A35D-43E0-B1D5-587B656D7B52}" destId="{4059B7E1-5F5F-404B-A45A-1931257FFCAC}" srcOrd="4" destOrd="0" parTransId="{59389071-055F-4426-B980-AED95C3D82A1}" sibTransId="{8CCDC8F0-C037-4B81-BFC8-E0E26BE668E4}"/>
    <dgm:cxn modelId="{1FCBADF7-30D5-4911-A777-9B98443928CE}" type="presOf" srcId="{D339F81E-9FC1-4FF8-88E7-B97E43FCBFFE}" destId="{7335D067-EFB1-41BB-8A2E-5B9A0F0BBC5F}" srcOrd="0" destOrd="0" presId="urn:microsoft.com/office/officeart/2005/8/layout/default"/>
    <dgm:cxn modelId="{73AEB54B-A9B4-404E-A1B7-39325C82C386}" type="presParOf" srcId="{70731CD0-4AB0-4B28-A965-901B96D89F1E}" destId="{DFEE14D3-D25B-4ACF-8C85-05A3EDDDC06B}" srcOrd="0" destOrd="0" presId="urn:microsoft.com/office/officeart/2005/8/layout/default"/>
    <dgm:cxn modelId="{1F5E778E-E133-4C7C-AAC3-D3204D6A627C}" type="presParOf" srcId="{70731CD0-4AB0-4B28-A965-901B96D89F1E}" destId="{CF4BE0D0-C857-4402-BBB5-0EF2C88B3C83}" srcOrd="1" destOrd="0" presId="urn:microsoft.com/office/officeart/2005/8/layout/default"/>
    <dgm:cxn modelId="{30474897-AEB2-4D6D-90A2-42D4C1A0D14C}" type="presParOf" srcId="{70731CD0-4AB0-4B28-A965-901B96D89F1E}" destId="{CAD45538-6F09-475C-9F60-409D10EFB176}" srcOrd="2" destOrd="0" presId="urn:microsoft.com/office/officeart/2005/8/layout/default"/>
    <dgm:cxn modelId="{4C2A34BF-E7B1-4C79-B9D5-E24F6B2DCEE2}" type="presParOf" srcId="{70731CD0-4AB0-4B28-A965-901B96D89F1E}" destId="{5159645A-DC19-4168-B993-E498A09D85B6}" srcOrd="3" destOrd="0" presId="urn:microsoft.com/office/officeart/2005/8/layout/default"/>
    <dgm:cxn modelId="{545C12B3-D7BC-41C1-BF49-9C47AB918561}" type="presParOf" srcId="{70731CD0-4AB0-4B28-A965-901B96D89F1E}" destId="{8E04C9F1-1530-4ABA-9940-80BEDE1E4239}" srcOrd="4" destOrd="0" presId="urn:microsoft.com/office/officeart/2005/8/layout/default"/>
    <dgm:cxn modelId="{DA6286FD-77F7-4A9D-B7E8-816A50221570}" type="presParOf" srcId="{70731CD0-4AB0-4B28-A965-901B96D89F1E}" destId="{2BFECFCE-E3AE-4367-92E9-34FF88E96250}" srcOrd="5" destOrd="0" presId="urn:microsoft.com/office/officeart/2005/8/layout/default"/>
    <dgm:cxn modelId="{F11D4AAF-39BC-4D0B-81F1-264AD160BD0D}" type="presParOf" srcId="{70731CD0-4AB0-4B28-A965-901B96D89F1E}" destId="{7CB86996-C30C-47EC-AD7B-8828BE783CA6}" srcOrd="6" destOrd="0" presId="urn:microsoft.com/office/officeart/2005/8/layout/default"/>
    <dgm:cxn modelId="{B8C98293-5BE8-4BAC-B0C8-2817073C75F5}" type="presParOf" srcId="{70731CD0-4AB0-4B28-A965-901B96D89F1E}" destId="{2AA22A1F-7F32-4502-A1DE-AC0A76B7D7A5}" srcOrd="7" destOrd="0" presId="urn:microsoft.com/office/officeart/2005/8/layout/default"/>
    <dgm:cxn modelId="{AFB4DA60-9090-4CA4-B649-D74C81F1EEA3}" type="presParOf" srcId="{70731CD0-4AB0-4B28-A965-901B96D89F1E}" destId="{FD0B95D9-4F9D-48BE-A373-F1C0319620D4}" srcOrd="8" destOrd="0" presId="urn:microsoft.com/office/officeart/2005/8/layout/default"/>
    <dgm:cxn modelId="{7012283F-0883-4C86-BB78-A438318094F5}" type="presParOf" srcId="{70731CD0-4AB0-4B28-A965-901B96D89F1E}" destId="{AB63988D-2027-4CF4-A5B1-C54B15FB6C96}" srcOrd="9" destOrd="0" presId="urn:microsoft.com/office/officeart/2005/8/layout/default"/>
    <dgm:cxn modelId="{7F744C8B-5C37-4787-B173-73ABCB019651}" type="presParOf" srcId="{70731CD0-4AB0-4B28-A965-901B96D89F1E}" destId="{0ADD4127-440C-42C3-B4C0-2F346E0E58AE}" srcOrd="10" destOrd="0" presId="urn:microsoft.com/office/officeart/2005/8/layout/default"/>
    <dgm:cxn modelId="{B3B1A38A-493C-4005-8C35-789E92AA9554}" type="presParOf" srcId="{70731CD0-4AB0-4B28-A965-901B96D89F1E}" destId="{F0C76D89-560A-49EE-9919-B64E561D73AC}" srcOrd="11" destOrd="0" presId="urn:microsoft.com/office/officeart/2005/8/layout/default"/>
    <dgm:cxn modelId="{DEF49DCD-5A07-45B6-969A-53220FB7584A}" type="presParOf" srcId="{70731CD0-4AB0-4B28-A965-901B96D89F1E}" destId="{7335D067-EFB1-41BB-8A2E-5B9A0F0BBC5F}" srcOrd="12" destOrd="0" presId="urn:microsoft.com/office/officeart/2005/8/layout/default"/>
    <dgm:cxn modelId="{C2A962E1-D24B-4EAA-9229-6DF95875E277}" type="presParOf" srcId="{70731CD0-4AB0-4B28-A965-901B96D89F1E}" destId="{DDFC1989-2ABB-46C3-947E-ED28BA93C6E1}" srcOrd="13" destOrd="0" presId="urn:microsoft.com/office/officeart/2005/8/layout/default"/>
    <dgm:cxn modelId="{444B2889-8F75-40CF-8498-FB679D8C109F}" type="presParOf" srcId="{70731CD0-4AB0-4B28-A965-901B96D89F1E}" destId="{314CA723-94BD-40EB-924A-951A7F8746B1}" srcOrd="14" destOrd="0" presId="urn:microsoft.com/office/officeart/2005/8/layout/default"/>
    <dgm:cxn modelId="{865543B4-78E9-4D08-8FFF-0E75B2C23808}" type="presParOf" srcId="{70731CD0-4AB0-4B28-A965-901B96D89F1E}" destId="{BC2DDCDD-EAAB-4F19-BD0D-29CC17EF0383}" srcOrd="15" destOrd="0" presId="urn:microsoft.com/office/officeart/2005/8/layout/default"/>
    <dgm:cxn modelId="{CF7A140B-23AE-42B1-A5FF-43212F78BE49}" type="presParOf" srcId="{70731CD0-4AB0-4B28-A965-901B96D89F1E}" destId="{33397F87-D77D-487B-8B8B-0994EB9BA1D6}" srcOrd="16" destOrd="0" presId="urn:microsoft.com/office/officeart/2005/8/layout/default"/>
    <dgm:cxn modelId="{EF0A4CD7-5FC4-4EDB-8650-D4572CD71BE7}" type="presParOf" srcId="{70731CD0-4AB0-4B28-A965-901B96D89F1E}" destId="{B9C4F18D-6894-4728-AE83-D348D22C96BF}" srcOrd="17" destOrd="0" presId="urn:microsoft.com/office/officeart/2005/8/layout/default"/>
    <dgm:cxn modelId="{EE91C919-3F56-49DA-9903-2AEF88B68582}" type="presParOf" srcId="{70731CD0-4AB0-4B28-A965-901B96D89F1E}" destId="{4B4F1D3E-F060-499C-92DA-B8CC7954A9D8}" srcOrd="18" destOrd="0" presId="urn:microsoft.com/office/officeart/2005/8/layout/default"/>
    <dgm:cxn modelId="{F1315813-F630-4D44-BCAF-2D148F6FF1D6}" type="presParOf" srcId="{70731CD0-4AB0-4B28-A965-901B96D89F1E}" destId="{1D58ADFF-D1B6-41B8-ADBF-0876D32D98B5}" srcOrd="19" destOrd="0" presId="urn:microsoft.com/office/officeart/2005/8/layout/default"/>
    <dgm:cxn modelId="{A4722FD5-6A35-42B8-BB40-DBB905023805}" type="presParOf" srcId="{70731CD0-4AB0-4B28-A965-901B96D89F1E}" destId="{43C6800F-0B85-4AD6-B11B-50F916FEE734}"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59B6AB-67D6-4A3E-9C82-721FE85925B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1935DB8-DE69-41F4-B118-483546405B9F}">
      <dgm:prSet custT="1"/>
      <dgm:spPr/>
      <dgm:t>
        <a:bodyPr/>
        <a:lstStyle/>
        <a:p>
          <a:pPr>
            <a:lnSpc>
              <a:spcPct val="100000"/>
            </a:lnSpc>
            <a:defRPr b="1"/>
          </a:pPr>
          <a:r>
            <a:rPr lang="en-GB" sz="1800" dirty="0"/>
            <a:t>Over half fall under </a:t>
          </a:r>
          <a:r>
            <a:rPr lang="en-GB" sz="1800" dirty="0" err="1"/>
            <a:t>SoCI</a:t>
          </a:r>
          <a:endParaRPr lang="en-US" sz="1800" dirty="0"/>
        </a:p>
      </dgm:t>
    </dgm:pt>
    <dgm:pt modelId="{0645C4AF-1DD1-4DCF-B65D-1A2F5FE6A963}" type="parTrans" cxnId="{218C879A-BCA2-48F7-9741-86DCCDB99136}">
      <dgm:prSet/>
      <dgm:spPr/>
      <dgm:t>
        <a:bodyPr/>
        <a:lstStyle/>
        <a:p>
          <a:endParaRPr lang="en-US"/>
        </a:p>
      </dgm:t>
    </dgm:pt>
    <dgm:pt modelId="{5D07C43F-F2B9-496E-9B34-0D48F6D6C99E}" type="sibTrans" cxnId="{218C879A-BCA2-48F7-9741-86DCCDB99136}">
      <dgm:prSet/>
      <dgm:spPr/>
      <dgm:t>
        <a:bodyPr/>
        <a:lstStyle/>
        <a:p>
          <a:endParaRPr lang="en-US"/>
        </a:p>
      </dgm:t>
    </dgm:pt>
    <dgm:pt modelId="{9D840350-CB98-4166-881C-DB9BAFC07A4F}">
      <dgm:prSet custT="1"/>
      <dgm:spPr/>
      <dgm:t>
        <a:bodyPr/>
        <a:lstStyle/>
        <a:p>
          <a:pPr>
            <a:lnSpc>
              <a:spcPct val="100000"/>
            </a:lnSpc>
          </a:pPr>
          <a:r>
            <a:rPr lang="en-GB" sz="1600" dirty="0"/>
            <a:t>Varied approaches, ‘everything is critical (4.35%), 21.74% no critical education assets, 35% ‘still figuring it out’</a:t>
          </a:r>
          <a:endParaRPr lang="en-US" sz="1600" dirty="0"/>
        </a:p>
      </dgm:t>
    </dgm:pt>
    <dgm:pt modelId="{ED3CC78A-2B7C-419D-B847-1A60E7C747DE}" type="parTrans" cxnId="{59E875E5-61D8-41C1-8456-040E0945F98F}">
      <dgm:prSet/>
      <dgm:spPr/>
      <dgm:t>
        <a:bodyPr/>
        <a:lstStyle/>
        <a:p>
          <a:endParaRPr lang="en-US"/>
        </a:p>
      </dgm:t>
    </dgm:pt>
    <dgm:pt modelId="{C0600505-C5CC-4EBE-94E9-889ECDD431D0}" type="sibTrans" cxnId="{59E875E5-61D8-41C1-8456-040E0945F98F}">
      <dgm:prSet/>
      <dgm:spPr/>
      <dgm:t>
        <a:bodyPr/>
        <a:lstStyle/>
        <a:p>
          <a:endParaRPr lang="en-US"/>
        </a:p>
      </dgm:t>
    </dgm:pt>
    <dgm:pt modelId="{EC58F07B-E40C-4E08-BF65-5149848E6828}">
      <dgm:prSet/>
      <dgm:spPr/>
      <dgm:t>
        <a:bodyPr/>
        <a:lstStyle/>
        <a:p>
          <a:pPr>
            <a:lnSpc>
              <a:spcPct val="100000"/>
            </a:lnSpc>
            <a:defRPr b="1"/>
          </a:pPr>
          <a:r>
            <a:rPr lang="en-GB"/>
            <a:t>Half DISP entry or higher</a:t>
          </a:r>
          <a:endParaRPr lang="en-US"/>
        </a:p>
      </dgm:t>
    </dgm:pt>
    <dgm:pt modelId="{72AC3B1F-9A08-4E4A-BCDD-D5C9A388D755}" type="parTrans" cxnId="{EB9C6B09-93ED-4ABF-9225-BCF449E590F2}">
      <dgm:prSet/>
      <dgm:spPr/>
      <dgm:t>
        <a:bodyPr/>
        <a:lstStyle/>
        <a:p>
          <a:endParaRPr lang="en-US"/>
        </a:p>
      </dgm:t>
    </dgm:pt>
    <dgm:pt modelId="{5C523BA4-A545-461F-918B-F907C6EAFC40}" type="sibTrans" cxnId="{EB9C6B09-93ED-4ABF-9225-BCF449E590F2}">
      <dgm:prSet/>
      <dgm:spPr/>
      <dgm:t>
        <a:bodyPr/>
        <a:lstStyle/>
        <a:p>
          <a:endParaRPr lang="en-US"/>
        </a:p>
      </dgm:t>
    </dgm:pt>
    <dgm:pt modelId="{F8312A51-87A5-4955-80F1-EE2D0DB6F786}">
      <dgm:prSet custT="1"/>
      <dgm:spPr/>
      <dgm:t>
        <a:bodyPr/>
        <a:lstStyle/>
        <a:p>
          <a:pPr>
            <a:lnSpc>
              <a:spcPct val="100000"/>
            </a:lnSpc>
          </a:pPr>
          <a:r>
            <a:rPr lang="en-GB" sz="1600" dirty="0"/>
            <a:t>Another 20% applying in next year</a:t>
          </a:r>
          <a:endParaRPr lang="en-US" sz="1600" dirty="0"/>
        </a:p>
      </dgm:t>
    </dgm:pt>
    <dgm:pt modelId="{310CF91E-E3B1-4C95-A7A0-DD06BAC3F815}" type="parTrans" cxnId="{835FB7E7-4709-4A60-97C3-FC4BFEE540B9}">
      <dgm:prSet/>
      <dgm:spPr/>
      <dgm:t>
        <a:bodyPr/>
        <a:lstStyle/>
        <a:p>
          <a:endParaRPr lang="en-US"/>
        </a:p>
      </dgm:t>
    </dgm:pt>
    <dgm:pt modelId="{B53B7889-CA87-4419-9AFA-5C7CBFC2C951}" type="sibTrans" cxnId="{835FB7E7-4709-4A60-97C3-FC4BFEE540B9}">
      <dgm:prSet/>
      <dgm:spPr/>
      <dgm:t>
        <a:bodyPr/>
        <a:lstStyle/>
        <a:p>
          <a:endParaRPr lang="en-US"/>
        </a:p>
      </dgm:t>
    </dgm:pt>
    <dgm:pt modelId="{2E37C13D-AFFB-44AA-97B0-8286D18BF48D}">
      <dgm:prSet/>
      <dgm:spPr/>
      <dgm:t>
        <a:bodyPr/>
        <a:lstStyle/>
        <a:p>
          <a:pPr>
            <a:lnSpc>
              <a:spcPct val="100000"/>
            </a:lnSpc>
            <a:defRPr b="1"/>
          </a:pPr>
          <a:r>
            <a:rPr lang="en-GB"/>
            <a:t>FI training bespoke</a:t>
          </a:r>
          <a:endParaRPr lang="en-US"/>
        </a:p>
      </dgm:t>
    </dgm:pt>
    <dgm:pt modelId="{09BA605B-5B86-4050-BF7A-3B23367EA848}" type="parTrans" cxnId="{1C902C38-A51C-4240-B7EB-12275F5A39EB}">
      <dgm:prSet/>
      <dgm:spPr/>
      <dgm:t>
        <a:bodyPr/>
        <a:lstStyle/>
        <a:p>
          <a:endParaRPr lang="en-US"/>
        </a:p>
      </dgm:t>
    </dgm:pt>
    <dgm:pt modelId="{F0E2A900-6812-4E74-A5A8-67608A26E4A2}" type="sibTrans" cxnId="{1C902C38-A51C-4240-B7EB-12275F5A39EB}">
      <dgm:prSet/>
      <dgm:spPr/>
      <dgm:t>
        <a:bodyPr/>
        <a:lstStyle/>
        <a:p>
          <a:endParaRPr lang="en-US"/>
        </a:p>
      </dgm:t>
    </dgm:pt>
    <dgm:pt modelId="{2DE21F3D-84F8-42D2-BF29-F2F2DF463D59}">
      <dgm:prSet custT="1"/>
      <dgm:spPr/>
      <dgm:t>
        <a:bodyPr/>
        <a:lstStyle/>
        <a:p>
          <a:pPr>
            <a:lnSpc>
              <a:spcPct val="100000"/>
            </a:lnSpc>
          </a:pPr>
          <a:r>
            <a:rPr lang="en-GB" sz="1600" dirty="0"/>
            <a:t>minimal/under development</a:t>
          </a:r>
          <a:endParaRPr lang="en-US" sz="1600" dirty="0"/>
        </a:p>
      </dgm:t>
    </dgm:pt>
    <dgm:pt modelId="{EF3353AE-7761-4167-9E2F-DED795728978}" type="parTrans" cxnId="{6F4FEF12-4576-476A-BD99-569C9FB78FAF}">
      <dgm:prSet/>
      <dgm:spPr/>
      <dgm:t>
        <a:bodyPr/>
        <a:lstStyle/>
        <a:p>
          <a:endParaRPr lang="en-US"/>
        </a:p>
      </dgm:t>
    </dgm:pt>
    <dgm:pt modelId="{22B038B2-319F-4A57-AEA1-F675FD762FAD}" type="sibTrans" cxnId="{6F4FEF12-4576-476A-BD99-569C9FB78FAF}">
      <dgm:prSet/>
      <dgm:spPr/>
      <dgm:t>
        <a:bodyPr/>
        <a:lstStyle/>
        <a:p>
          <a:endParaRPr lang="en-US"/>
        </a:p>
      </dgm:t>
    </dgm:pt>
    <dgm:pt modelId="{2B67AC35-2A98-440A-85AF-A3D16B39EA42}">
      <dgm:prSet custT="1"/>
      <dgm:spPr/>
      <dgm:t>
        <a:bodyPr/>
        <a:lstStyle/>
        <a:p>
          <a:pPr>
            <a:lnSpc>
              <a:spcPct val="100000"/>
            </a:lnSpc>
          </a:pPr>
          <a:r>
            <a:rPr lang="en-GB" sz="1600" dirty="0"/>
            <a:t>Varied responsibility</a:t>
          </a:r>
          <a:endParaRPr lang="en-US" sz="1600" dirty="0"/>
        </a:p>
      </dgm:t>
    </dgm:pt>
    <dgm:pt modelId="{33D78CA7-7EED-4D07-8670-E57F0BB6814C}" type="parTrans" cxnId="{582CCB80-4CB4-4621-A819-7C1CD7E84F7A}">
      <dgm:prSet/>
      <dgm:spPr/>
      <dgm:t>
        <a:bodyPr/>
        <a:lstStyle/>
        <a:p>
          <a:endParaRPr lang="en-US"/>
        </a:p>
      </dgm:t>
    </dgm:pt>
    <dgm:pt modelId="{C1C4B779-A58B-4358-9D01-F07A110EE2AB}" type="sibTrans" cxnId="{582CCB80-4CB4-4621-A819-7C1CD7E84F7A}">
      <dgm:prSet/>
      <dgm:spPr/>
      <dgm:t>
        <a:bodyPr/>
        <a:lstStyle/>
        <a:p>
          <a:endParaRPr lang="en-US"/>
        </a:p>
      </dgm:t>
    </dgm:pt>
    <dgm:pt modelId="{9BE8CE06-AF5E-49E1-84C6-427138D986A3}">
      <dgm:prSet custT="1"/>
      <dgm:spPr/>
      <dgm:t>
        <a:bodyPr/>
        <a:lstStyle/>
        <a:p>
          <a:pPr>
            <a:lnSpc>
              <a:spcPct val="100000"/>
            </a:lnSpc>
          </a:pPr>
          <a:r>
            <a:rPr lang="en-GB" sz="1600"/>
            <a:t>Varied reporting </a:t>
          </a:r>
          <a:endParaRPr lang="en-US" sz="1600"/>
        </a:p>
      </dgm:t>
    </dgm:pt>
    <dgm:pt modelId="{17D9515E-4CA6-48A1-A34A-5BDE99240DDA}" type="parTrans" cxnId="{55F00F5D-B69B-4887-9001-C3E02226C97E}">
      <dgm:prSet/>
      <dgm:spPr/>
      <dgm:t>
        <a:bodyPr/>
        <a:lstStyle/>
        <a:p>
          <a:endParaRPr lang="en-US"/>
        </a:p>
      </dgm:t>
    </dgm:pt>
    <dgm:pt modelId="{DD509BFB-99C6-479A-9D85-DD37CA6B8DD5}" type="sibTrans" cxnId="{55F00F5D-B69B-4887-9001-C3E02226C97E}">
      <dgm:prSet/>
      <dgm:spPr/>
      <dgm:t>
        <a:bodyPr/>
        <a:lstStyle/>
        <a:p>
          <a:endParaRPr lang="en-US"/>
        </a:p>
      </dgm:t>
    </dgm:pt>
    <dgm:pt modelId="{6A8C2171-B58C-44A5-B9E3-D6F0A110049F}">
      <dgm:prSet custT="1"/>
      <dgm:spPr/>
      <dgm:t>
        <a:bodyPr/>
        <a:lstStyle/>
        <a:p>
          <a:r>
            <a:rPr lang="en-GB" sz="1600"/>
            <a:t>+ multiple reporting</a:t>
          </a:r>
          <a:endParaRPr lang="en-US" sz="1600"/>
        </a:p>
      </dgm:t>
    </dgm:pt>
    <dgm:pt modelId="{B804ADC4-8ACE-47B4-8F46-D4BFC1185412}" type="parTrans" cxnId="{B109EFA6-10FB-41E1-A2EF-D16620EDD114}">
      <dgm:prSet/>
      <dgm:spPr/>
      <dgm:t>
        <a:bodyPr/>
        <a:lstStyle/>
        <a:p>
          <a:endParaRPr lang="en-US"/>
        </a:p>
      </dgm:t>
    </dgm:pt>
    <dgm:pt modelId="{C3824DB1-143B-456B-A787-497AD09E2F57}" type="sibTrans" cxnId="{B109EFA6-10FB-41E1-A2EF-D16620EDD114}">
      <dgm:prSet/>
      <dgm:spPr/>
      <dgm:t>
        <a:bodyPr/>
        <a:lstStyle/>
        <a:p>
          <a:endParaRPr lang="en-US"/>
        </a:p>
      </dgm:t>
    </dgm:pt>
    <dgm:pt modelId="{38B99CBE-C8EA-495C-8CF5-788220F6D11D}" type="pres">
      <dgm:prSet presAssocID="{5059B6AB-67D6-4A3E-9C82-721FE85925B2}" presName="root" presStyleCnt="0">
        <dgm:presLayoutVars>
          <dgm:dir/>
          <dgm:resizeHandles val="exact"/>
        </dgm:presLayoutVars>
      </dgm:prSet>
      <dgm:spPr/>
    </dgm:pt>
    <dgm:pt modelId="{66A3D828-1C3C-4538-AB99-4EA125E71F6C}" type="pres">
      <dgm:prSet presAssocID="{F1935DB8-DE69-41F4-B118-483546405B9F}" presName="compNode" presStyleCnt="0"/>
      <dgm:spPr/>
    </dgm:pt>
    <dgm:pt modelId="{199A84F2-F7C9-463D-8D18-C7935D5FA3E3}" type="pres">
      <dgm:prSet presAssocID="{F1935DB8-DE69-41F4-B118-483546405B9F}" presName="iconRect" presStyleLbl="node1" presStyleIdx="0" presStyleCnt="3" custLinFactY="-8385" custLinFactNeighborX="4849"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aduation Cap"/>
        </a:ext>
      </dgm:extLst>
    </dgm:pt>
    <dgm:pt modelId="{EACDA429-6E4A-4690-93B9-0D6FA42EE643}" type="pres">
      <dgm:prSet presAssocID="{F1935DB8-DE69-41F4-B118-483546405B9F}" presName="iconSpace" presStyleCnt="0"/>
      <dgm:spPr/>
    </dgm:pt>
    <dgm:pt modelId="{60221BB4-7692-48A4-BF7C-583A71BFD0EF}" type="pres">
      <dgm:prSet presAssocID="{F1935DB8-DE69-41F4-B118-483546405B9F}" presName="parTx" presStyleLbl="revTx" presStyleIdx="0" presStyleCnt="6" custLinFactNeighborX="1129" custLinFactNeighborY="-72294">
        <dgm:presLayoutVars>
          <dgm:chMax val="0"/>
          <dgm:chPref val="0"/>
        </dgm:presLayoutVars>
      </dgm:prSet>
      <dgm:spPr/>
    </dgm:pt>
    <dgm:pt modelId="{8DB1D977-5B4E-4815-9B80-A10769A1FCDD}" type="pres">
      <dgm:prSet presAssocID="{F1935DB8-DE69-41F4-B118-483546405B9F}" presName="txSpace" presStyleCnt="0"/>
      <dgm:spPr/>
    </dgm:pt>
    <dgm:pt modelId="{2CC429C3-2D3F-428B-8EF2-75720CBA288C}" type="pres">
      <dgm:prSet presAssocID="{F1935DB8-DE69-41F4-B118-483546405B9F}" presName="desTx" presStyleLbl="revTx" presStyleIdx="1" presStyleCnt="6" custLinFactNeighborX="1759" custLinFactNeighborY="-26485">
        <dgm:presLayoutVars/>
      </dgm:prSet>
      <dgm:spPr/>
    </dgm:pt>
    <dgm:pt modelId="{5F166E30-9D0F-45B5-9ADA-D37FDB44F537}" type="pres">
      <dgm:prSet presAssocID="{5D07C43F-F2B9-496E-9B34-0D48F6D6C99E}" presName="sibTrans" presStyleCnt="0"/>
      <dgm:spPr/>
    </dgm:pt>
    <dgm:pt modelId="{E39B30E8-1298-4273-8674-184768A3F426}" type="pres">
      <dgm:prSet presAssocID="{EC58F07B-E40C-4E08-BF65-5149848E6828}" presName="compNode" presStyleCnt="0"/>
      <dgm:spPr/>
    </dgm:pt>
    <dgm:pt modelId="{635E08BE-1A11-4C85-8F41-5AA6F92B6242}" type="pres">
      <dgm:prSet presAssocID="{EC58F07B-E40C-4E08-BF65-5149848E6828}" presName="iconRect" presStyleLbl="node1" presStyleIdx="1" presStyleCnt="3" custLinFactY="-8385" custLinFactNeighborX="-3802"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8AAD08A4-5BF4-4B82-8CAF-5C4A1E47BD1F}" type="pres">
      <dgm:prSet presAssocID="{EC58F07B-E40C-4E08-BF65-5149848E6828}" presName="iconSpace" presStyleCnt="0"/>
      <dgm:spPr/>
    </dgm:pt>
    <dgm:pt modelId="{98E12914-44FA-4551-BD44-29A996D587E7}" type="pres">
      <dgm:prSet presAssocID="{EC58F07B-E40C-4E08-BF65-5149848E6828}" presName="parTx" presStyleLbl="revTx" presStyleIdx="2" presStyleCnt="6" custLinFactNeighborX="728" custLinFactNeighborY="-72294">
        <dgm:presLayoutVars>
          <dgm:chMax val="0"/>
          <dgm:chPref val="0"/>
        </dgm:presLayoutVars>
      </dgm:prSet>
      <dgm:spPr/>
    </dgm:pt>
    <dgm:pt modelId="{B351AF7C-A3BE-4C46-A655-2B516C21B2B6}" type="pres">
      <dgm:prSet presAssocID="{EC58F07B-E40C-4E08-BF65-5149848E6828}" presName="txSpace" presStyleCnt="0"/>
      <dgm:spPr/>
    </dgm:pt>
    <dgm:pt modelId="{3506900C-91CD-4A02-A2AE-08FD68FE51E9}" type="pres">
      <dgm:prSet presAssocID="{EC58F07B-E40C-4E08-BF65-5149848E6828}" presName="desTx" presStyleLbl="revTx" presStyleIdx="3" presStyleCnt="6" custLinFactNeighborX="1759" custLinFactNeighborY="-26485">
        <dgm:presLayoutVars/>
      </dgm:prSet>
      <dgm:spPr/>
    </dgm:pt>
    <dgm:pt modelId="{7F311D44-DDBC-4B8D-9673-68BD2A95DAE2}" type="pres">
      <dgm:prSet presAssocID="{5C523BA4-A545-461F-918B-F907C6EAFC40}" presName="sibTrans" presStyleCnt="0"/>
      <dgm:spPr/>
    </dgm:pt>
    <dgm:pt modelId="{22295263-9F19-4FAD-ABB6-EDDCA0A005F3}" type="pres">
      <dgm:prSet presAssocID="{2E37C13D-AFFB-44AA-97B0-8286D18BF48D}" presName="compNode" presStyleCnt="0"/>
      <dgm:spPr/>
    </dgm:pt>
    <dgm:pt modelId="{C8BBEFAB-EC39-41C2-8D78-7BAC019D2F65}" type="pres">
      <dgm:prSet presAssocID="{2E37C13D-AFFB-44AA-97B0-8286D18BF48D}" presName="iconRect" presStyleLbl="node1" presStyleIdx="2" presStyleCnt="3" custLinFactY="-8385" custLinFactNeighborX="-5253"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D6E2170B-4EBF-43CE-AA88-1766A407F417}" type="pres">
      <dgm:prSet presAssocID="{2E37C13D-AFFB-44AA-97B0-8286D18BF48D}" presName="iconSpace" presStyleCnt="0"/>
      <dgm:spPr/>
    </dgm:pt>
    <dgm:pt modelId="{F483746D-547E-4E27-BA58-793BD48F5BCE}" type="pres">
      <dgm:prSet presAssocID="{2E37C13D-AFFB-44AA-97B0-8286D18BF48D}" presName="parTx" presStyleLbl="revTx" presStyleIdx="4" presStyleCnt="6" custLinFactNeighborX="375" custLinFactNeighborY="-72294">
        <dgm:presLayoutVars>
          <dgm:chMax val="0"/>
          <dgm:chPref val="0"/>
        </dgm:presLayoutVars>
      </dgm:prSet>
      <dgm:spPr/>
    </dgm:pt>
    <dgm:pt modelId="{22DF3C2D-E751-480F-8F2D-84DDCDF158D1}" type="pres">
      <dgm:prSet presAssocID="{2E37C13D-AFFB-44AA-97B0-8286D18BF48D}" presName="txSpace" presStyleCnt="0"/>
      <dgm:spPr/>
    </dgm:pt>
    <dgm:pt modelId="{08977012-926F-4782-AFE7-13248B0B064C}" type="pres">
      <dgm:prSet presAssocID="{2E37C13D-AFFB-44AA-97B0-8286D18BF48D}" presName="desTx" presStyleLbl="revTx" presStyleIdx="5" presStyleCnt="6" custLinFactNeighborX="580" custLinFactNeighborY="-26485">
        <dgm:presLayoutVars/>
      </dgm:prSet>
      <dgm:spPr/>
    </dgm:pt>
  </dgm:ptLst>
  <dgm:cxnLst>
    <dgm:cxn modelId="{EB9C6B09-93ED-4ABF-9225-BCF449E590F2}" srcId="{5059B6AB-67D6-4A3E-9C82-721FE85925B2}" destId="{EC58F07B-E40C-4E08-BF65-5149848E6828}" srcOrd="1" destOrd="0" parTransId="{72AC3B1F-9A08-4E4A-BCDD-D5C9A388D755}" sibTransId="{5C523BA4-A545-461F-918B-F907C6EAFC40}"/>
    <dgm:cxn modelId="{6F4FEF12-4576-476A-BD99-569C9FB78FAF}" srcId="{2E37C13D-AFFB-44AA-97B0-8286D18BF48D}" destId="{2DE21F3D-84F8-42D2-BF29-F2F2DF463D59}" srcOrd="0" destOrd="0" parTransId="{EF3353AE-7761-4167-9E2F-DED795728978}" sibTransId="{22B038B2-319F-4A57-AEA1-F675FD762FAD}"/>
    <dgm:cxn modelId="{D08BD515-7460-463A-934E-6992AE630DFE}" type="presOf" srcId="{5059B6AB-67D6-4A3E-9C82-721FE85925B2}" destId="{38B99CBE-C8EA-495C-8CF5-788220F6D11D}" srcOrd="0" destOrd="0" presId="urn:microsoft.com/office/officeart/2018/2/layout/IconLabelDescriptionList"/>
    <dgm:cxn modelId="{C409C729-E19C-41C6-8C00-9BE01BEFE730}" type="presOf" srcId="{EC58F07B-E40C-4E08-BF65-5149848E6828}" destId="{98E12914-44FA-4551-BD44-29A996D587E7}" srcOrd="0" destOrd="0" presId="urn:microsoft.com/office/officeart/2018/2/layout/IconLabelDescriptionList"/>
    <dgm:cxn modelId="{1C902C38-A51C-4240-B7EB-12275F5A39EB}" srcId="{5059B6AB-67D6-4A3E-9C82-721FE85925B2}" destId="{2E37C13D-AFFB-44AA-97B0-8286D18BF48D}" srcOrd="2" destOrd="0" parTransId="{09BA605B-5B86-4050-BF7A-3B23367EA848}" sibTransId="{F0E2A900-6812-4E74-A5A8-67608A26E4A2}"/>
    <dgm:cxn modelId="{55F00F5D-B69B-4887-9001-C3E02226C97E}" srcId="{2E37C13D-AFFB-44AA-97B0-8286D18BF48D}" destId="{9BE8CE06-AF5E-49E1-84C6-427138D986A3}" srcOrd="2" destOrd="0" parTransId="{17D9515E-4CA6-48A1-A34A-5BDE99240DDA}" sibTransId="{DD509BFB-99C6-479A-9D85-DD37CA6B8DD5}"/>
    <dgm:cxn modelId="{29872B51-0019-4CA2-A8DC-2B2D43E28FCD}" type="presOf" srcId="{9BE8CE06-AF5E-49E1-84C6-427138D986A3}" destId="{08977012-926F-4782-AFE7-13248B0B064C}" srcOrd="0" destOrd="2" presId="urn:microsoft.com/office/officeart/2018/2/layout/IconLabelDescriptionList"/>
    <dgm:cxn modelId="{A965E173-9481-48F0-8D6D-E9223F441F58}" type="presOf" srcId="{2E37C13D-AFFB-44AA-97B0-8286D18BF48D}" destId="{F483746D-547E-4E27-BA58-793BD48F5BCE}" srcOrd="0" destOrd="0" presId="urn:microsoft.com/office/officeart/2018/2/layout/IconLabelDescriptionList"/>
    <dgm:cxn modelId="{582CCB80-4CB4-4621-A819-7C1CD7E84F7A}" srcId="{2E37C13D-AFFB-44AA-97B0-8286D18BF48D}" destId="{2B67AC35-2A98-440A-85AF-A3D16B39EA42}" srcOrd="1" destOrd="0" parTransId="{33D78CA7-7EED-4D07-8670-E57F0BB6814C}" sibTransId="{C1C4B779-A58B-4358-9D01-F07A110EE2AB}"/>
    <dgm:cxn modelId="{761B8582-01B5-4909-95B2-FEA88B321EBD}" type="presOf" srcId="{2B67AC35-2A98-440A-85AF-A3D16B39EA42}" destId="{08977012-926F-4782-AFE7-13248B0B064C}" srcOrd="0" destOrd="1" presId="urn:microsoft.com/office/officeart/2018/2/layout/IconLabelDescriptionList"/>
    <dgm:cxn modelId="{218C879A-BCA2-48F7-9741-86DCCDB99136}" srcId="{5059B6AB-67D6-4A3E-9C82-721FE85925B2}" destId="{F1935DB8-DE69-41F4-B118-483546405B9F}" srcOrd="0" destOrd="0" parTransId="{0645C4AF-1DD1-4DCF-B65D-1A2F5FE6A963}" sibTransId="{5D07C43F-F2B9-496E-9B34-0D48F6D6C99E}"/>
    <dgm:cxn modelId="{B109EFA6-10FB-41E1-A2EF-D16620EDD114}" srcId="{9BE8CE06-AF5E-49E1-84C6-427138D986A3}" destId="{6A8C2171-B58C-44A5-B9E3-D6F0A110049F}" srcOrd="0" destOrd="0" parTransId="{B804ADC4-8ACE-47B4-8F46-D4BFC1185412}" sibTransId="{C3824DB1-143B-456B-A787-497AD09E2F57}"/>
    <dgm:cxn modelId="{AA6682B8-0BCE-4449-894C-0A5F0BAD17DB}" type="presOf" srcId="{F1935DB8-DE69-41F4-B118-483546405B9F}" destId="{60221BB4-7692-48A4-BF7C-583A71BFD0EF}" srcOrd="0" destOrd="0" presId="urn:microsoft.com/office/officeart/2018/2/layout/IconLabelDescriptionList"/>
    <dgm:cxn modelId="{21E66CB9-3006-48FC-AAEC-612D6FECEEF0}" type="presOf" srcId="{9D840350-CB98-4166-881C-DB9BAFC07A4F}" destId="{2CC429C3-2D3F-428B-8EF2-75720CBA288C}" srcOrd="0" destOrd="0" presId="urn:microsoft.com/office/officeart/2018/2/layout/IconLabelDescriptionList"/>
    <dgm:cxn modelId="{FE7BDFB9-D162-42A5-802A-2E99EDA11875}" type="presOf" srcId="{6A8C2171-B58C-44A5-B9E3-D6F0A110049F}" destId="{08977012-926F-4782-AFE7-13248B0B064C}" srcOrd="0" destOrd="3" presId="urn:microsoft.com/office/officeart/2018/2/layout/IconLabelDescriptionList"/>
    <dgm:cxn modelId="{59E875E5-61D8-41C1-8456-040E0945F98F}" srcId="{F1935DB8-DE69-41F4-B118-483546405B9F}" destId="{9D840350-CB98-4166-881C-DB9BAFC07A4F}" srcOrd="0" destOrd="0" parTransId="{ED3CC78A-2B7C-419D-B847-1A60E7C747DE}" sibTransId="{C0600505-C5CC-4EBE-94E9-889ECDD431D0}"/>
    <dgm:cxn modelId="{835FB7E7-4709-4A60-97C3-FC4BFEE540B9}" srcId="{EC58F07B-E40C-4E08-BF65-5149848E6828}" destId="{F8312A51-87A5-4955-80F1-EE2D0DB6F786}" srcOrd="0" destOrd="0" parTransId="{310CF91E-E3B1-4C95-A7A0-DD06BAC3F815}" sibTransId="{B53B7889-CA87-4419-9AFA-5C7CBFC2C951}"/>
    <dgm:cxn modelId="{E8ABE1FD-AFBE-4B92-8C11-DB7F8231B78E}" type="presOf" srcId="{2DE21F3D-84F8-42D2-BF29-F2F2DF463D59}" destId="{08977012-926F-4782-AFE7-13248B0B064C}" srcOrd="0" destOrd="0" presId="urn:microsoft.com/office/officeart/2018/2/layout/IconLabelDescriptionList"/>
    <dgm:cxn modelId="{BB0815FE-B36E-4EF7-B54A-CE4C04AEB6A5}" type="presOf" srcId="{F8312A51-87A5-4955-80F1-EE2D0DB6F786}" destId="{3506900C-91CD-4A02-A2AE-08FD68FE51E9}" srcOrd="0" destOrd="0" presId="urn:microsoft.com/office/officeart/2018/2/layout/IconLabelDescriptionList"/>
    <dgm:cxn modelId="{5C9C740B-1612-417F-89D2-03535523DC96}" type="presParOf" srcId="{38B99CBE-C8EA-495C-8CF5-788220F6D11D}" destId="{66A3D828-1C3C-4538-AB99-4EA125E71F6C}" srcOrd="0" destOrd="0" presId="urn:microsoft.com/office/officeart/2018/2/layout/IconLabelDescriptionList"/>
    <dgm:cxn modelId="{C83C13A2-768A-4076-9E46-61A817D6A4E9}" type="presParOf" srcId="{66A3D828-1C3C-4538-AB99-4EA125E71F6C}" destId="{199A84F2-F7C9-463D-8D18-C7935D5FA3E3}" srcOrd="0" destOrd="0" presId="urn:microsoft.com/office/officeart/2018/2/layout/IconLabelDescriptionList"/>
    <dgm:cxn modelId="{D38BE794-E8CA-408A-AD18-B023D9AEBD28}" type="presParOf" srcId="{66A3D828-1C3C-4538-AB99-4EA125E71F6C}" destId="{EACDA429-6E4A-4690-93B9-0D6FA42EE643}" srcOrd="1" destOrd="0" presId="urn:microsoft.com/office/officeart/2018/2/layout/IconLabelDescriptionList"/>
    <dgm:cxn modelId="{B67E7F16-146E-40E6-A926-D35670FFFC01}" type="presParOf" srcId="{66A3D828-1C3C-4538-AB99-4EA125E71F6C}" destId="{60221BB4-7692-48A4-BF7C-583A71BFD0EF}" srcOrd="2" destOrd="0" presId="urn:microsoft.com/office/officeart/2018/2/layout/IconLabelDescriptionList"/>
    <dgm:cxn modelId="{E634A14D-001E-4F1C-8E4F-EB01AF736CE1}" type="presParOf" srcId="{66A3D828-1C3C-4538-AB99-4EA125E71F6C}" destId="{8DB1D977-5B4E-4815-9B80-A10769A1FCDD}" srcOrd="3" destOrd="0" presId="urn:microsoft.com/office/officeart/2018/2/layout/IconLabelDescriptionList"/>
    <dgm:cxn modelId="{B3E78F8A-2775-478F-848F-CACE76DAA087}" type="presParOf" srcId="{66A3D828-1C3C-4538-AB99-4EA125E71F6C}" destId="{2CC429C3-2D3F-428B-8EF2-75720CBA288C}" srcOrd="4" destOrd="0" presId="urn:microsoft.com/office/officeart/2018/2/layout/IconLabelDescriptionList"/>
    <dgm:cxn modelId="{C39B42E3-3983-46D8-8227-4A0E9321D33B}" type="presParOf" srcId="{38B99CBE-C8EA-495C-8CF5-788220F6D11D}" destId="{5F166E30-9D0F-45B5-9ADA-D37FDB44F537}" srcOrd="1" destOrd="0" presId="urn:microsoft.com/office/officeart/2018/2/layout/IconLabelDescriptionList"/>
    <dgm:cxn modelId="{574DDCAA-64F1-412A-BDDC-6F51F80EF095}" type="presParOf" srcId="{38B99CBE-C8EA-495C-8CF5-788220F6D11D}" destId="{E39B30E8-1298-4273-8674-184768A3F426}" srcOrd="2" destOrd="0" presId="urn:microsoft.com/office/officeart/2018/2/layout/IconLabelDescriptionList"/>
    <dgm:cxn modelId="{B7583941-E2B2-4E7B-8849-821E70BB5565}" type="presParOf" srcId="{E39B30E8-1298-4273-8674-184768A3F426}" destId="{635E08BE-1A11-4C85-8F41-5AA6F92B6242}" srcOrd="0" destOrd="0" presId="urn:microsoft.com/office/officeart/2018/2/layout/IconLabelDescriptionList"/>
    <dgm:cxn modelId="{6AA102B9-839B-4FE2-8FCD-A3D1DB8209C5}" type="presParOf" srcId="{E39B30E8-1298-4273-8674-184768A3F426}" destId="{8AAD08A4-5BF4-4B82-8CAF-5C4A1E47BD1F}" srcOrd="1" destOrd="0" presId="urn:microsoft.com/office/officeart/2018/2/layout/IconLabelDescriptionList"/>
    <dgm:cxn modelId="{0005D7F7-7DD2-439C-B6CD-39D2E31DE904}" type="presParOf" srcId="{E39B30E8-1298-4273-8674-184768A3F426}" destId="{98E12914-44FA-4551-BD44-29A996D587E7}" srcOrd="2" destOrd="0" presId="urn:microsoft.com/office/officeart/2018/2/layout/IconLabelDescriptionList"/>
    <dgm:cxn modelId="{FD575433-1A86-4C36-B1A2-129C4B39FA6D}" type="presParOf" srcId="{E39B30E8-1298-4273-8674-184768A3F426}" destId="{B351AF7C-A3BE-4C46-A655-2B516C21B2B6}" srcOrd="3" destOrd="0" presId="urn:microsoft.com/office/officeart/2018/2/layout/IconLabelDescriptionList"/>
    <dgm:cxn modelId="{C78EFE2D-768E-4060-97DF-3B4AD2D7BEB5}" type="presParOf" srcId="{E39B30E8-1298-4273-8674-184768A3F426}" destId="{3506900C-91CD-4A02-A2AE-08FD68FE51E9}" srcOrd="4" destOrd="0" presId="urn:microsoft.com/office/officeart/2018/2/layout/IconLabelDescriptionList"/>
    <dgm:cxn modelId="{9AE1C278-5692-4CFE-A67D-1B64DD10B5B7}" type="presParOf" srcId="{38B99CBE-C8EA-495C-8CF5-788220F6D11D}" destId="{7F311D44-DDBC-4B8D-9673-68BD2A95DAE2}" srcOrd="3" destOrd="0" presId="urn:microsoft.com/office/officeart/2018/2/layout/IconLabelDescriptionList"/>
    <dgm:cxn modelId="{5D5564E1-AE0B-4E7E-865F-DA8E7009D7B2}" type="presParOf" srcId="{38B99CBE-C8EA-495C-8CF5-788220F6D11D}" destId="{22295263-9F19-4FAD-ABB6-EDDCA0A005F3}" srcOrd="4" destOrd="0" presId="urn:microsoft.com/office/officeart/2018/2/layout/IconLabelDescriptionList"/>
    <dgm:cxn modelId="{6C891713-5810-43D9-8016-CD66E7EC82DD}" type="presParOf" srcId="{22295263-9F19-4FAD-ABB6-EDDCA0A005F3}" destId="{C8BBEFAB-EC39-41C2-8D78-7BAC019D2F65}" srcOrd="0" destOrd="0" presId="urn:microsoft.com/office/officeart/2018/2/layout/IconLabelDescriptionList"/>
    <dgm:cxn modelId="{5095B177-BABF-41DF-9D8C-60D0E7B83AB5}" type="presParOf" srcId="{22295263-9F19-4FAD-ABB6-EDDCA0A005F3}" destId="{D6E2170B-4EBF-43CE-AA88-1766A407F417}" srcOrd="1" destOrd="0" presId="urn:microsoft.com/office/officeart/2018/2/layout/IconLabelDescriptionList"/>
    <dgm:cxn modelId="{2F14E144-0DC0-4385-B6CD-74950CEA8A70}" type="presParOf" srcId="{22295263-9F19-4FAD-ABB6-EDDCA0A005F3}" destId="{F483746D-547E-4E27-BA58-793BD48F5BCE}" srcOrd="2" destOrd="0" presId="urn:microsoft.com/office/officeart/2018/2/layout/IconLabelDescriptionList"/>
    <dgm:cxn modelId="{9ABBFFD7-B0FC-4F3A-A64C-FA827DCB07EF}" type="presParOf" srcId="{22295263-9F19-4FAD-ABB6-EDDCA0A005F3}" destId="{22DF3C2D-E751-480F-8F2D-84DDCDF158D1}" srcOrd="3" destOrd="0" presId="urn:microsoft.com/office/officeart/2018/2/layout/IconLabelDescriptionList"/>
    <dgm:cxn modelId="{F290CF5A-C4EE-4164-92ED-D3D39A8CB1FC}" type="presParOf" srcId="{22295263-9F19-4FAD-ABB6-EDDCA0A005F3}" destId="{08977012-926F-4782-AFE7-13248B0B064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0853AE-1D1F-40D4-8363-42FCEEB2B7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00E7D2-0D29-4503-BCCE-8C596545AD7C}">
      <dgm:prSet/>
      <dgm:spPr/>
      <dgm:t>
        <a:bodyPr/>
        <a:lstStyle/>
        <a:p>
          <a:pPr>
            <a:lnSpc>
              <a:spcPct val="100000"/>
            </a:lnSpc>
          </a:pPr>
          <a:r>
            <a:rPr lang="en-AU">
              <a:latin typeface="roboto-bold"/>
            </a:rPr>
            <a:t>Student and staff records</a:t>
          </a:r>
          <a:endParaRPr lang="en-US">
            <a:latin typeface="roboto-bold"/>
          </a:endParaRPr>
        </a:p>
      </dgm:t>
    </dgm:pt>
    <dgm:pt modelId="{BEE9F8DE-F011-4A45-B926-13A4F9074A4B}" type="parTrans" cxnId="{C04A0860-6C48-4BB0-A28F-B25E82F73D15}">
      <dgm:prSet/>
      <dgm:spPr/>
      <dgm:t>
        <a:bodyPr/>
        <a:lstStyle/>
        <a:p>
          <a:endParaRPr lang="en-US"/>
        </a:p>
      </dgm:t>
    </dgm:pt>
    <dgm:pt modelId="{FB5B1081-B290-4360-8FA8-8553E0F85664}" type="sibTrans" cxnId="{C04A0860-6C48-4BB0-A28F-B25E82F73D15}">
      <dgm:prSet/>
      <dgm:spPr/>
      <dgm:t>
        <a:bodyPr/>
        <a:lstStyle/>
        <a:p>
          <a:pPr>
            <a:lnSpc>
              <a:spcPct val="100000"/>
            </a:lnSpc>
          </a:pPr>
          <a:endParaRPr lang="en-US"/>
        </a:p>
      </dgm:t>
    </dgm:pt>
    <dgm:pt modelId="{EA650AE5-A7BA-42A7-8CB9-030682E411F4}">
      <dgm:prSet/>
      <dgm:spPr/>
      <dgm:t>
        <a:bodyPr/>
        <a:lstStyle/>
        <a:p>
          <a:pPr>
            <a:lnSpc>
              <a:spcPct val="100000"/>
            </a:lnSpc>
          </a:pPr>
          <a:r>
            <a:rPr lang="en-AU">
              <a:latin typeface="roboto-bold"/>
            </a:rPr>
            <a:t>Intellectual property / patented items</a:t>
          </a:r>
          <a:endParaRPr lang="en-US">
            <a:latin typeface="roboto-bold"/>
          </a:endParaRPr>
        </a:p>
      </dgm:t>
    </dgm:pt>
    <dgm:pt modelId="{3272AE50-DD9D-43B0-B749-FB6472583EA0}" type="parTrans" cxnId="{62A08A7D-2872-44F6-B4A1-DF4B3278F02F}">
      <dgm:prSet/>
      <dgm:spPr/>
      <dgm:t>
        <a:bodyPr/>
        <a:lstStyle/>
        <a:p>
          <a:endParaRPr lang="en-US"/>
        </a:p>
      </dgm:t>
    </dgm:pt>
    <dgm:pt modelId="{831B1F0B-277D-4493-ADBA-6D9E212DB744}" type="sibTrans" cxnId="{62A08A7D-2872-44F6-B4A1-DF4B3278F02F}">
      <dgm:prSet/>
      <dgm:spPr/>
      <dgm:t>
        <a:bodyPr/>
        <a:lstStyle/>
        <a:p>
          <a:pPr>
            <a:lnSpc>
              <a:spcPct val="100000"/>
            </a:lnSpc>
          </a:pPr>
          <a:endParaRPr lang="en-US"/>
        </a:p>
      </dgm:t>
    </dgm:pt>
    <dgm:pt modelId="{F09FF2AA-60BC-4B42-A41A-875457CB71D8}">
      <dgm:prSet/>
      <dgm:spPr/>
      <dgm:t>
        <a:bodyPr/>
        <a:lstStyle/>
        <a:p>
          <a:pPr>
            <a:lnSpc>
              <a:spcPct val="100000"/>
            </a:lnSpc>
          </a:pPr>
          <a:r>
            <a:rPr lang="en-AU">
              <a:latin typeface="roboto-bold"/>
            </a:rPr>
            <a:t>Export controlled items and technical data (both military and “dual use)</a:t>
          </a:r>
          <a:endParaRPr lang="en-US">
            <a:latin typeface="roboto-bold"/>
          </a:endParaRPr>
        </a:p>
      </dgm:t>
    </dgm:pt>
    <dgm:pt modelId="{B3E09A04-9B88-4365-BFEF-CD30BDCB37DC}" type="parTrans" cxnId="{4EE7334E-293B-4520-A003-72FB680EE755}">
      <dgm:prSet/>
      <dgm:spPr/>
      <dgm:t>
        <a:bodyPr/>
        <a:lstStyle/>
        <a:p>
          <a:endParaRPr lang="en-US"/>
        </a:p>
      </dgm:t>
    </dgm:pt>
    <dgm:pt modelId="{E451F507-9C0A-4409-89B4-5F590D5365B6}" type="sibTrans" cxnId="{4EE7334E-293B-4520-A003-72FB680EE755}">
      <dgm:prSet/>
      <dgm:spPr/>
      <dgm:t>
        <a:bodyPr/>
        <a:lstStyle/>
        <a:p>
          <a:pPr>
            <a:lnSpc>
              <a:spcPct val="100000"/>
            </a:lnSpc>
          </a:pPr>
          <a:endParaRPr lang="en-US"/>
        </a:p>
      </dgm:t>
    </dgm:pt>
    <dgm:pt modelId="{52BF853E-0D93-4C5C-AC6C-5CA9E38E2FB0}">
      <dgm:prSet/>
      <dgm:spPr/>
      <dgm:t>
        <a:bodyPr/>
        <a:lstStyle/>
        <a:p>
          <a:pPr>
            <a:lnSpc>
              <a:spcPct val="100000"/>
            </a:lnSpc>
          </a:pPr>
          <a:r>
            <a:rPr lang="en-US" dirty="0">
              <a:latin typeface="roboto-bold"/>
            </a:rPr>
            <a:t>Funding contracts (incl. details about funding parties)</a:t>
          </a:r>
        </a:p>
      </dgm:t>
    </dgm:pt>
    <dgm:pt modelId="{84FB0655-DD22-403D-826D-D72655831E6E}" type="parTrans" cxnId="{1DE2DDF5-4B5D-49D8-B233-E1DCB9734425}">
      <dgm:prSet/>
      <dgm:spPr/>
      <dgm:t>
        <a:bodyPr/>
        <a:lstStyle/>
        <a:p>
          <a:endParaRPr lang="en-AU"/>
        </a:p>
      </dgm:t>
    </dgm:pt>
    <dgm:pt modelId="{0D24E8E7-E41D-49C0-B1A5-660CDB9D5302}" type="sibTrans" cxnId="{1DE2DDF5-4B5D-49D8-B233-E1DCB9734425}">
      <dgm:prSet/>
      <dgm:spPr/>
      <dgm:t>
        <a:bodyPr/>
        <a:lstStyle/>
        <a:p>
          <a:pPr>
            <a:lnSpc>
              <a:spcPct val="100000"/>
            </a:lnSpc>
          </a:pPr>
          <a:endParaRPr lang="en-US"/>
        </a:p>
      </dgm:t>
    </dgm:pt>
    <dgm:pt modelId="{DF9840A9-76C9-4E3F-B20B-1A94A37C20D4}">
      <dgm:prSet/>
      <dgm:spPr/>
      <dgm:t>
        <a:bodyPr/>
        <a:lstStyle/>
        <a:p>
          <a:pPr>
            <a:lnSpc>
              <a:spcPct val="100000"/>
            </a:lnSpc>
          </a:pPr>
          <a:r>
            <a:rPr lang="en-US" dirty="0">
              <a:latin typeface="roboto-bold"/>
            </a:rPr>
            <a:t>Corporate data (in the case of spin-offs and JVs)</a:t>
          </a:r>
        </a:p>
      </dgm:t>
    </dgm:pt>
    <dgm:pt modelId="{5AC4DA15-53B1-4E6A-9A4E-D0F8554B0602}" type="parTrans" cxnId="{C6279A2E-52A6-48B9-A765-63CA4774C743}">
      <dgm:prSet/>
      <dgm:spPr/>
      <dgm:t>
        <a:bodyPr/>
        <a:lstStyle/>
        <a:p>
          <a:endParaRPr lang="en-AU"/>
        </a:p>
      </dgm:t>
    </dgm:pt>
    <dgm:pt modelId="{0001A698-B728-46FD-A944-52F6018FA479}" type="sibTrans" cxnId="{C6279A2E-52A6-48B9-A765-63CA4774C743}">
      <dgm:prSet/>
      <dgm:spPr/>
      <dgm:t>
        <a:bodyPr/>
        <a:lstStyle/>
        <a:p>
          <a:endParaRPr lang="en-US"/>
        </a:p>
      </dgm:t>
    </dgm:pt>
    <dgm:pt modelId="{2AA8A980-072B-4AEB-A64E-31CB9F0E882A}" type="pres">
      <dgm:prSet presAssocID="{B90853AE-1D1F-40D4-8363-42FCEEB2B78B}" presName="root" presStyleCnt="0">
        <dgm:presLayoutVars>
          <dgm:dir/>
          <dgm:resizeHandles val="exact"/>
        </dgm:presLayoutVars>
      </dgm:prSet>
      <dgm:spPr/>
    </dgm:pt>
    <dgm:pt modelId="{1EB07876-2749-42B9-8144-BB4ED2218B3E}" type="pres">
      <dgm:prSet presAssocID="{F700E7D2-0D29-4503-BCCE-8C596545AD7C}" presName="compNode" presStyleCnt="0"/>
      <dgm:spPr/>
    </dgm:pt>
    <dgm:pt modelId="{4DA8809D-6D25-4C16-9F2F-48E4389CBA06}" type="pres">
      <dgm:prSet presAssocID="{F700E7D2-0D29-4503-BCCE-8C596545AD7C}" presName="bgRect" presStyleLbl="bgShp" presStyleIdx="0" presStyleCnt="5"/>
      <dgm:spPr/>
    </dgm:pt>
    <dgm:pt modelId="{B36581D4-E085-4833-9D4A-D7DA5709FB27}" type="pres">
      <dgm:prSet presAssocID="{F700E7D2-0D29-4503-BCCE-8C596545AD7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Folder"/>
        </a:ext>
      </dgm:extLst>
    </dgm:pt>
    <dgm:pt modelId="{05E76A33-EBB6-41F3-8D57-E935CE3F9B93}" type="pres">
      <dgm:prSet presAssocID="{F700E7D2-0D29-4503-BCCE-8C596545AD7C}" presName="spaceRect" presStyleCnt="0"/>
      <dgm:spPr/>
    </dgm:pt>
    <dgm:pt modelId="{EA4C82C8-09E4-4072-AA62-A54B1C43ED87}" type="pres">
      <dgm:prSet presAssocID="{F700E7D2-0D29-4503-BCCE-8C596545AD7C}" presName="parTx" presStyleLbl="revTx" presStyleIdx="0" presStyleCnt="5">
        <dgm:presLayoutVars>
          <dgm:chMax val="0"/>
          <dgm:chPref val="0"/>
        </dgm:presLayoutVars>
      </dgm:prSet>
      <dgm:spPr/>
    </dgm:pt>
    <dgm:pt modelId="{FE8A4AE9-4040-4C17-99E6-D7E15F7C1834}" type="pres">
      <dgm:prSet presAssocID="{FB5B1081-B290-4360-8FA8-8553E0F85664}" presName="sibTrans" presStyleCnt="0"/>
      <dgm:spPr/>
    </dgm:pt>
    <dgm:pt modelId="{7F4F68FB-2489-48FA-A4F6-67CC71301994}" type="pres">
      <dgm:prSet presAssocID="{EA650AE5-A7BA-42A7-8CB9-030682E411F4}" presName="compNode" presStyleCnt="0"/>
      <dgm:spPr/>
    </dgm:pt>
    <dgm:pt modelId="{AECE5923-7BFB-4B18-973E-A917458AA4D4}" type="pres">
      <dgm:prSet presAssocID="{EA650AE5-A7BA-42A7-8CB9-030682E411F4}" presName="bgRect" presStyleLbl="bgShp" presStyleIdx="1" presStyleCnt="5"/>
      <dgm:spPr/>
    </dgm:pt>
    <dgm:pt modelId="{D0372EA4-9955-48C7-95EF-A8EB3A23F9FB}" type="pres">
      <dgm:prSet presAssocID="{EA650AE5-A7BA-42A7-8CB9-030682E411F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A6C5119-770A-4BC2-B79E-D95D6B16B0A2}" type="pres">
      <dgm:prSet presAssocID="{EA650AE5-A7BA-42A7-8CB9-030682E411F4}" presName="spaceRect" presStyleCnt="0"/>
      <dgm:spPr/>
    </dgm:pt>
    <dgm:pt modelId="{5163061B-0D27-40FE-ABEE-D8FCC0F7EFF5}" type="pres">
      <dgm:prSet presAssocID="{EA650AE5-A7BA-42A7-8CB9-030682E411F4}" presName="parTx" presStyleLbl="revTx" presStyleIdx="1" presStyleCnt="5">
        <dgm:presLayoutVars>
          <dgm:chMax val="0"/>
          <dgm:chPref val="0"/>
        </dgm:presLayoutVars>
      </dgm:prSet>
      <dgm:spPr/>
    </dgm:pt>
    <dgm:pt modelId="{97666381-0BCB-4C58-8339-1A29163750E5}" type="pres">
      <dgm:prSet presAssocID="{831B1F0B-277D-4493-ADBA-6D9E212DB744}" presName="sibTrans" presStyleCnt="0"/>
      <dgm:spPr/>
    </dgm:pt>
    <dgm:pt modelId="{B8DC8F47-EDC9-4E59-9081-41F32685C294}" type="pres">
      <dgm:prSet presAssocID="{F09FF2AA-60BC-4B42-A41A-875457CB71D8}" presName="compNode" presStyleCnt="0"/>
      <dgm:spPr/>
    </dgm:pt>
    <dgm:pt modelId="{FE7AC4F1-8997-43A6-88C7-54A03FD6BB80}" type="pres">
      <dgm:prSet presAssocID="{F09FF2AA-60BC-4B42-A41A-875457CB71D8}" presName="bgRect" presStyleLbl="bgShp" presStyleIdx="2" presStyleCnt="5"/>
      <dgm:spPr/>
    </dgm:pt>
    <dgm:pt modelId="{BC287882-7DC1-4DDB-A556-0D42A563430E}" type="pres">
      <dgm:prSet presAssocID="{F09FF2AA-60BC-4B42-A41A-875457CB71D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router"/>
        </a:ext>
      </dgm:extLst>
    </dgm:pt>
    <dgm:pt modelId="{88384410-BE85-4553-8E93-3FD972FD4FBD}" type="pres">
      <dgm:prSet presAssocID="{F09FF2AA-60BC-4B42-A41A-875457CB71D8}" presName="spaceRect" presStyleCnt="0"/>
      <dgm:spPr/>
    </dgm:pt>
    <dgm:pt modelId="{DBCF8845-5419-417E-B366-069700C256A0}" type="pres">
      <dgm:prSet presAssocID="{F09FF2AA-60BC-4B42-A41A-875457CB71D8}" presName="parTx" presStyleLbl="revTx" presStyleIdx="2" presStyleCnt="5">
        <dgm:presLayoutVars>
          <dgm:chMax val="0"/>
          <dgm:chPref val="0"/>
        </dgm:presLayoutVars>
      </dgm:prSet>
      <dgm:spPr/>
    </dgm:pt>
    <dgm:pt modelId="{3631C784-D0F3-4359-8211-D8494389B955}" type="pres">
      <dgm:prSet presAssocID="{E451F507-9C0A-4409-89B4-5F590D5365B6}" presName="sibTrans" presStyleCnt="0"/>
      <dgm:spPr/>
    </dgm:pt>
    <dgm:pt modelId="{52009335-25AA-4944-935B-2AD11B9767D9}" type="pres">
      <dgm:prSet presAssocID="{52BF853E-0D93-4C5C-AC6C-5CA9E38E2FB0}" presName="compNode" presStyleCnt="0"/>
      <dgm:spPr/>
    </dgm:pt>
    <dgm:pt modelId="{24570DCA-6DD5-4235-BC98-DF5FA5F28682}" type="pres">
      <dgm:prSet presAssocID="{52BF853E-0D93-4C5C-AC6C-5CA9E38E2FB0}" presName="bgRect" presStyleLbl="bgShp" presStyleIdx="3" presStyleCnt="5"/>
      <dgm:spPr/>
    </dgm:pt>
    <dgm:pt modelId="{72781CAA-6828-4589-BAF4-19C0F55218D0}" type="pres">
      <dgm:prSet presAssocID="{52BF853E-0D93-4C5C-AC6C-5CA9E38E2FB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4665F7E1-E5A4-48DB-93ED-EDB080F6422E}" type="pres">
      <dgm:prSet presAssocID="{52BF853E-0D93-4C5C-AC6C-5CA9E38E2FB0}" presName="spaceRect" presStyleCnt="0"/>
      <dgm:spPr/>
    </dgm:pt>
    <dgm:pt modelId="{3D1EE715-35B3-4B88-AD66-B70C81DBED69}" type="pres">
      <dgm:prSet presAssocID="{52BF853E-0D93-4C5C-AC6C-5CA9E38E2FB0}" presName="parTx" presStyleLbl="revTx" presStyleIdx="3" presStyleCnt="5">
        <dgm:presLayoutVars>
          <dgm:chMax val="0"/>
          <dgm:chPref val="0"/>
        </dgm:presLayoutVars>
      </dgm:prSet>
      <dgm:spPr/>
    </dgm:pt>
    <dgm:pt modelId="{CFF5C3F1-19EE-4DED-BC49-1D0AFDDD06B1}" type="pres">
      <dgm:prSet presAssocID="{0D24E8E7-E41D-49C0-B1A5-660CDB9D5302}" presName="sibTrans" presStyleCnt="0"/>
      <dgm:spPr/>
    </dgm:pt>
    <dgm:pt modelId="{B3B6A292-B728-4E17-9456-76BA520E50A2}" type="pres">
      <dgm:prSet presAssocID="{DF9840A9-76C9-4E3F-B20B-1A94A37C20D4}" presName="compNode" presStyleCnt="0"/>
      <dgm:spPr/>
    </dgm:pt>
    <dgm:pt modelId="{E9E9263A-DF8B-4E11-9A4B-A7EFD23329B9}" type="pres">
      <dgm:prSet presAssocID="{DF9840A9-76C9-4E3F-B20B-1A94A37C20D4}" presName="bgRect" presStyleLbl="bgShp" presStyleIdx="4" presStyleCnt="5"/>
      <dgm:spPr/>
    </dgm:pt>
    <dgm:pt modelId="{32A98FA0-A045-4647-8552-5CFD6FF176FB}" type="pres">
      <dgm:prSet presAssocID="{DF9840A9-76C9-4E3F-B20B-1A94A37C20D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ax with solid fill"/>
        </a:ext>
      </dgm:extLst>
    </dgm:pt>
    <dgm:pt modelId="{000204BE-5531-42F9-9DE9-D2B911088564}" type="pres">
      <dgm:prSet presAssocID="{DF9840A9-76C9-4E3F-B20B-1A94A37C20D4}" presName="spaceRect" presStyleCnt="0"/>
      <dgm:spPr/>
    </dgm:pt>
    <dgm:pt modelId="{B97B5A9F-6E80-4B8E-9F14-5478983C6D03}" type="pres">
      <dgm:prSet presAssocID="{DF9840A9-76C9-4E3F-B20B-1A94A37C20D4}" presName="parTx" presStyleLbl="revTx" presStyleIdx="4" presStyleCnt="5">
        <dgm:presLayoutVars>
          <dgm:chMax val="0"/>
          <dgm:chPref val="0"/>
        </dgm:presLayoutVars>
      </dgm:prSet>
      <dgm:spPr/>
    </dgm:pt>
  </dgm:ptLst>
  <dgm:cxnLst>
    <dgm:cxn modelId="{2F5CCA1A-8D16-408E-9E02-567CF3AA9DBF}" type="presOf" srcId="{F09FF2AA-60BC-4B42-A41A-875457CB71D8}" destId="{DBCF8845-5419-417E-B366-069700C256A0}" srcOrd="0" destOrd="0" presId="urn:microsoft.com/office/officeart/2018/2/layout/IconVerticalSolidList"/>
    <dgm:cxn modelId="{C6279A2E-52A6-48B9-A765-63CA4774C743}" srcId="{B90853AE-1D1F-40D4-8363-42FCEEB2B78B}" destId="{DF9840A9-76C9-4E3F-B20B-1A94A37C20D4}" srcOrd="4" destOrd="0" parTransId="{5AC4DA15-53B1-4E6A-9A4E-D0F8554B0602}" sibTransId="{0001A698-B728-46FD-A944-52F6018FA479}"/>
    <dgm:cxn modelId="{E2E4003A-13C1-4426-8173-C62ACA288358}" type="presOf" srcId="{B90853AE-1D1F-40D4-8363-42FCEEB2B78B}" destId="{2AA8A980-072B-4AEB-A64E-31CB9F0E882A}" srcOrd="0" destOrd="0" presId="urn:microsoft.com/office/officeart/2018/2/layout/IconVerticalSolidList"/>
    <dgm:cxn modelId="{C04A0860-6C48-4BB0-A28F-B25E82F73D15}" srcId="{B90853AE-1D1F-40D4-8363-42FCEEB2B78B}" destId="{F700E7D2-0D29-4503-BCCE-8C596545AD7C}" srcOrd="0" destOrd="0" parTransId="{BEE9F8DE-F011-4A45-B926-13A4F9074A4B}" sibTransId="{FB5B1081-B290-4360-8FA8-8553E0F85664}"/>
    <dgm:cxn modelId="{51E02A69-EE60-4A60-AAFD-162F1FE4D809}" type="presOf" srcId="{F700E7D2-0D29-4503-BCCE-8C596545AD7C}" destId="{EA4C82C8-09E4-4072-AA62-A54B1C43ED87}" srcOrd="0" destOrd="0" presId="urn:microsoft.com/office/officeart/2018/2/layout/IconVerticalSolidList"/>
    <dgm:cxn modelId="{4EE7334E-293B-4520-A003-72FB680EE755}" srcId="{B90853AE-1D1F-40D4-8363-42FCEEB2B78B}" destId="{F09FF2AA-60BC-4B42-A41A-875457CB71D8}" srcOrd="2" destOrd="0" parTransId="{B3E09A04-9B88-4365-BFEF-CD30BDCB37DC}" sibTransId="{E451F507-9C0A-4409-89B4-5F590D5365B6}"/>
    <dgm:cxn modelId="{0A43536F-6EDF-4DF6-88F7-D3F7704A8E03}" type="presOf" srcId="{EA650AE5-A7BA-42A7-8CB9-030682E411F4}" destId="{5163061B-0D27-40FE-ABEE-D8FCC0F7EFF5}" srcOrd="0" destOrd="0" presId="urn:microsoft.com/office/officeart/2018/2/layout/IconVerticalSolidList"/>
    <dgm:cxn modelId="{62A08A7D-2872-44F6-B4A1-DF4B3278F02F}" srcId="{B90853AE-1D1F-40D4-8363-42FCEEB2B78B}" destId="{EA650AE5-A7BA-42A7-8CB9-030682E411F4}" srcOrd="1" destOrd="0" parTransId="{3272AE50-DD9D-43B0-B749-FB6472583EA0}" sibTransId="{831B1F0B-277D-4493-ADBA-6D9E212DB744}"/>
    <dgm:cxn modelId="{159B9B94-F28C-477E-8F4F-7A4A16F05971}" type="presOf" srcId="{52BF853E-0D93-4C5C-AC6C-5CA9E38E2FB0}" destId="{3D1EE715-35B3-4B88-AD66-B70C81DBED69}" srcOrd="0" destOrd="0" presId="urn:microsoft.com/office/officeart/2018/2/layout/IconVerticalSolidList"/>
    <dgm:cxn modelId="{779839E7-BB20-4685-9B9C-D5DE1D2896BB}" type="presOf" srcId="{DF9840A9-76C9-4E3F-B20B-1A94A37C20D4}" destId="{B97B5A9F-6E80-4B8E-9F14-5478983C6D03}" srcOrd="0" destOrd="0" presId="urn:microsoft.com/office/officeart/2018/2/layout/IconVerticalSolidList"/>
    <dgm:cxn modelId="{1DE2DDF5-4B5D-49D8-B233-E1DCB9734425}" srcId="{B90853AE-1D1F-40D4-8363-42FCEEB2B78B}" destId="{52BF853E-0D93-4C5C-AC6C-5CA9E38E2FB0}" srcOrd="3" destOrd="0" parTransId="{84FB0655-DD22-403D-826D-D72655831E6E}" sibTransId="{0D24E8E7-E41D-49C0-B1A5-660CDB9D5302}"/>
    <dgm:cxn modelId="{48869711-5BEF-4AFC-9341-188EAFF8E701}" type="presParOf" srcId="{2AA8A980-072B-4AEB-A64E-31CB9F0E882A}" destId="{1EB07876-2749-42B9-8144-BB4ED2218B3E}" srcOrd="0" destOrd="0" presId="urn:microsoft.com/office/officeart/2018/2/layout/IconVerticalSolidList"/>
    <dgm:cxn modelId="{64D52371-5B9C-41C8-8DB8-F5685B5D71A0}" type="presParOf" srcId="{1EB07876-2749-42B9-8144-BB4ED2218B3E}" destId="{4DA8809D-6D25-4C16-9F2F-48E4389CBA06}" srcOrd="0" destOrd="0" presId="urn:microsoft.com/office/officeart/2018/2/layout/IconVerticalSolidList"/>
    <dgm:cxn modelId="{073FF29B-C613-40A3-9950-E47FBD6667BC}" type="presParOf" srcId="{1EB07876-2749-42B9-8144-BB4ED2218B3E}" destId="{B36581D4-E085-4833-9D4A-D7DA5709FB27}" srcOrd="1" destOrd="0" presId="urn:microsoft.com/office/officeart/2018/2/layout/IconVerticalSolidList"/>
    <dgm:cxn modelId="{D6D0345F-EC3B-45BB-AD8D-1F6E238BADB2}" type="presParOf" srcId="{1EB07876-2749-42B9-8144-BB4ED2218B3E}" destId="{05E76A33-EBB6-41F3-8D57-E935CE3F9B93}" srcOrd="2" destOrd="0" presId="urn:microsoft.com/office/officeart/2018/2/layout/IconVerticalSolidList"/>
    <dgm:cxn modelId="{CF53F31E-8F22-4D5D-A843-EEE265DF3D93}" type="presParOf" srcId="{1EB07876-2749-42B9-8144-BB4ED2218B3E}" destId="{EA4C82C8-09E4-4072-AA62-A54B1C43ED87}" srcOrd="3" destOrd="0" presId="urn:microsoft.com/office/officeart/2018/2/layout/IconVerticalSolidList"/>
    <dgm:cxn modelId="{D3223700-F1B3-4A39-89B9-6FA33509FC08}" type="presParOf" srcId="{2AA8A980-072B-4AEB-A64E-31CB9F0E882A}" destId="{FE8A4AE9-4040-4C17-99E6-D7E15F7C1834}" srcOrd="1" destOrd="0" presId="urn:microsoft.com/office/officeart/2018/2/layout/IconVerticalSolidList"/>
    <dgm:cxn modelId="{A3B61795-650F-4779-9EA5-F573A2FB8C30}" type="presParOf" srcId="{2AA8A980-072B-4AEB-A64E-31CB9F0E882A}" destId="{7F4F68FB-2489-48FA-A4F6-67CC71301994}" srcOrd="2" destOrd="0" presId="urn:microsoft.com/office/officeart/2018/2/layout/IconVerticalSolidList"/>
    <dgm:cxn modelId="{02BA4497-08C5-4594-82E4-32D073DB79A3}" type="presParOf" srcId="{7F4F68FB-2489-48FA-A4F6-67CC71301994}" destId="{AECE5923-7BFB-4B18-973E-A917458AA4D4}" srcOrd="0" destOrd="0" presId="urn:microsoft.com/office/officeart/2018/2/layout/IconVerticalSolidList"/>
    <dgm:cxn modelId="{2A3772AF-5084-456C-B84D-ECC8B8065098}" type="presParOf" srcId="{7F4F68FB-2489-48FA-A4F6-67CC71301994}" destId="{D0372EA4-9955-48C7-95EF-A8EB3A23F9FB}" srcOrd="1" destOrd="0" presId="urn:microsoft.com/office/officeart/2018/2/layout/IconVerticalSolidList"/>
    <dgm:cxn modelId="{D4C2BDEB-2306-427D-BCF1-716EB29F63B1}" type="presParOf" srcId="{7F4F68FB-2489-48FA-A4F6-67CC71301994}" destId="{AA6C5119-770A-4BC2-B79E-D95D6B16B0A2}" srcOrd="2" destOrd="0" presId="urn:microsoft.com/office/officeart/2018/2/layout/IconVerticalSolidList"/>
    <dgm:cxn modelId="{C4B32B05-2066-4253-ACA7-FCD276B1714C}" type="presParOf" srcId="{7F4F68FB-2489-48FA-A4F6-67CC71301994}" destId="{5163061B-0D27-40FE-ABEE-D8FCC0F7EFF5}" srcOrd="3" destOrd="0" presId="urn:microsoft.com/office/officeart/2018/2/layout/IconVerticalSolidList"/>
    <dgm:cxn modelId="{C8112F9A-CD70-4318-B4CC-87F91A0180A2}" type="presParOf" srcId="{2AA8A980-072B-4AEB-A64E-31CB9F0E882A}" destId="{97666381-0BCB-4C58-8339-1A29163750E5}" srcOrd="3" destOrd="0" presId="urn:microsoft.com/office/officeart/2018/2/layout/IconVerticalSolidList"/>
    <dgm:cxn modelId="{8108A362-B0EF-4699-94AE-7F876889F5C8}" type="presParOf" srcId="{2AA8A980-072B-4AEB-A64E-31CB9F0E882A}" destId="{B8DC8F47-EDC9-4E59-9081-41F32685C294}" srcOrd="4" destOrd="0" presId="urn:microsoft.com/office/officeart/2018/2/layout/IconVerticalSolidList"/>
    <dgm:cxn modelId="{5B30F963-AF9D-4AE4-9A5C-5BEB67267A43}" type="presParOf" srcId="{B8DC8F47-EDC9-4E59-9081-41F32685C294}" destId="{FE7AC4F1-8997-43A6-88C7-54A03FD6BB80}" srcOrd="0" destOrd="0" presId="urn:microsoft.com/office/officeart/2018/2/layout/IconVerticalSolidList"/>
    <dgm:cxn modelId="{12B3DC84-1052-4BD3-9C5B-82142F7D8404}" type="presParOf" srcId="{B8DC8F47-EDC9-4E59-9081-41F32685C294}" destId="{BC287882-7DC1-4DDB-A556-0D42A563430E}" srcOrd="1" destOrd="0" presId="urn:microsoft.com/office/officeart/2018/2/layout/IconVerticalSolidList"/>
    <dgm:cxn modelId="{C0CB4AD6-7293-4B03-9720-225D6FB9CBEC}" type="presParOf" srcId="{B8DC8F47-EDC9-4E59-9081-41F32685C294}" destId="{88384410-BE85-4553-8E93-3FD972FD4FBD}" srcOrd="2" destOrd="0" presId="urn:microsoft.com/office/officeart/2018/2/layout/IconVerticalSolidList"/>
    <dgm:cxn modelId="{1518257A-AA11-499F-90E1-88C7A91A78CB}" type="presParOf" srcId="{B8DC8F47-EDC9-4E59-9081-41F32685C294}" destId="{DBCF8845-5419-417E-B366-069700C256A0}" srcOrd="3" destOrd="0" presId="urn:microsoft.com/office/officeart/2018/2/layout/IconVerticalSolidList"/>
    <dgm:cxn modelId="{68165C51-D733-4337-9104-D0EF6A450EF7}" type="presParOf" srcId="{2AA8A980-072B-4AEB-A64E-31CB9F0E882A}" destId="{3631C784-D0F3-4359-8211-D8494389B955}" srcOrd="5" destOrd="0" presId="urn:microsoft.com/office/officeart/2018/2/layout/IconVerticalSolidList"/>
    <dgm:cxn modelId="{4B6A3400-AF93-4E40-B330-D1AA61505CF6}" type="presParOf" srcId="{2AA8A980-072B-4AEB-A64E-31CB9F0E882A}" destId="{52009335-25AA-4944-935B-2AD11B9767D9}" srcOrd="6" destOrd="0" presId="urn:microsoft.com/office/officeart/2018/2/layout/IconVerticalSolidList"/>
    <dgm:cxn modelId="{66220927-2B49-4368-BBAA-16B4919EC0E1}" type="presParOf" srcId="{52009335-25AA-4944-935B-2AD11B9767D9}" destId="{24570DCA-6DD5-4235-BC98-DF5FA5F28682}" srcOrd="0" destOrd="0" presId="urn:microsoft.com/office/officeart/2018/2/layout/IconVerticalSolidList"/>
    <dgm:cxn modelId="{D1DDEE7C-DCFE-4B0E-8268-93BA24E09A8D}" type="presParOf" srcId="{52009335-25AA-4944-935B-2AD11B9767D9}" destId="{72781CAA-6828-4589-BAF4-19C0F55218D0}" srcOrd="1" destOrd="0" presId="urn:microsoft.com/office/officeart/2018/2/layout/IconVerticalSolidList"/>
    <dgm:cxn modelId="{A91DE245-104B-4A8E-9E43-E079C2666AC8}" type="presParOf" srcId="{52009335-25AA-4944-935B-2AD11B9767D9}" destId="{4665F7E1-E5A4-48DB-93ED-EDB080F6422E}" srcOrd="2" destOrd="0" presId="urn:microsoft.com/office/officeart/2018/2/layout/IconVerticalSolidList"/>
    <dgm:cxn modelId="{8CE4503D-2516-42C1-96BA-EC5A4E8C78B5}" type="presParOf" srcId="{52009335-25AA-4944-935B-2AD11B9767D9}" destId="{3D1EE715-35B3-4B88-AD66-B70C81DBED69}" srcOrd="3" destOrd="0" presId="urn:microsoft.com/office/officeart/2018/2/layout/IconVerticalSolidList"/>
    <dgm:cxn modelId="{E8104613-FF36-4436-A4CD-CC4FC3ABC1B7}" type="presParOf" srcId="{2AA8A980-072B-4AEB-A64E-31CB9F0E882A}" destId="{CFF5C3F1-19EE-4DED-BC49-1D0AFDDD06B1}" srcOrd="7" destOrd="0" presId="urn:microsoft.com/office/officeart/2018/2/layout/IconVerticalSolidList"/>
    <dgm:cxn modelId="{4DC25E16-78D9-481B-8ACD-92376D82C248}" type="presParOf" srcId="{2AA8A980-072B-4AEB-A64E-31CB9F0E882A}" destId="{B3B6A292-B728-4E17-9456-76BA520E50A2}" srcOrd="8" destOrd="0" presId="urn:microsoft.com/office/officeart/2018/2/layout/IconVerticalSolidList"/>
    <dgm:cxn modelId="{CF619465-C9F2-49BF-B269-8F8921CCFF13}" type="presParOf" srcId="{B3B6A292-B728-4E17-9456-76BA520E50A2}" destId="{E9E9263A-DF8B-4E11-9A4B-A7EFD23329B9}" srcOrd="0" destOrd="0" presId="urn:microsoft.com/office/officeart/2018/2/layout/IconVerticalSolidList"/>
    <dgm:cxn modelId="{A873CDBC-AA7B-4D73-B4A0-BD651533B52E}" type="presParOf" srcId="{B3B6A292-B728-4E17-9456-76BA520E50A2}" destId="{32A98FA0-A045-4647-8552-5CFD6FF176FB}" srcOrd="1" destOrd="0" presId="urn:microsoft.com/office/officeart/2018/2/layout/IconVerticalSolidList"/>
    <dgm:cxn modelId="{B8DD5F66-0F47-419A-AD99-9E0616FC033B}" type="presParOf" srcId="{B3B6A292-B728-4E17-9456-76BA520E50A2}" destId="{000204BE-5531-42F9-9DE9-D2B911088564}" srcOrd="2" destOrd="0" presId="urn:microsoft.com/office/officeart/2018/2/layout/IconVerticalSolidList"/>
    <dgm:cxn modelId="{52DD6CB2-39AE-4A13-8280-7C02DE27D452}" type="presParOf" srcId="{B3B6A292-B728-4E17-9456-76BA520E50A2}" destId="{B97B5A9F-6E80-4B8E-9F14-5478983C6D0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BF0B84-15DC-4C2A-859B-C6A39597218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5166FD1-9DB6-4B50-B053-9B4C6283D49B}">
      <dgm:prSet/>
      <dgm:spPr/>
      <dgm:t>
        <a:bodyPr/>
        <a:lstStyle/>
        <a:p>
          <a:r>
            <a:rPr lang="en-GB" dirty="0"/>
            <a:t>The cybersecurity threats facing Australian universities and higher education are likely to increase and diversify, not decrease </a:t>
          </a:r>
          <a:endParaRPr lang="en-US" dirty="0"/>
        </a:p>
      </dgm:t>
    </dgm:pt>
    <dgm:pt modelId="{93476C72-BFFD-4C02-9711-259B1D105E47}" type="parTrans" cxnId="{1ABDF9AD-6274-4F14-AE36-64187588705C}">
      <dgm:prSet/>
      <dgm:spPr/>
      <dgm:t>
        <a:bodyPr/>
        <a:lstStyle/>
        <a:p>
          <a:endParaRPr lang="en-US"/>
        </a:p>
      </dgm:t>
    </dgm:pt>
    <dgm:pt modelId="{90442C04-A804-4F52-9E60-58629F4FF5B9}" type="sibTrans" cxnId="{1ABDF9AD-6274-4F14-AE36-64187588705C}">
      <dgm:prSet/>
      <dgm:spPr/>
      <dgm:t>
        <a:bodyPr/>
        <a:lstStyle/>
        <a:p>
          <a:endParaRPr lang="en-US"/>
        </a:p>
      </dgm:t>
    </dgm:pt>
    <dgm:pt modelId="{D4DBCC7B-839D-4331-B81E-70FCC58B417E}">
      <dgm:prSet/>
      <dgm:spPr/>
      <dgm:t>
        <a:bodyPr/>
        <a:lstStyle/>
        <a:p>
          <a:r>
            <a:rPr lang="en-GB" dirty="0"/>
            <a:t>Our higher education institutions are already repositories of significant amounts of data with a “national interest” – so they will need to take more steps and invest more resources into securing that data</a:t>
          </a:r>
          <a:endParaRPr lang="en-US" dirty="0"/>
        </a:p>
      </dgm:t>
    </dgm:pt>
    <dgm:pt modelId="{B4F4B595-A833-48C8-9D21-9C7FA0D00A95}" type="parTrans" cxnId="{E10B5191-36C6-48F3-BF04-B05B60CD4C85}">
      <dgm:prSet/>
      <dgm:spPr/>
      <dgm:t>
        <a:bodyPr/>
        <a:lstStyle/>
        <a:p>
          <a:endParaRPr lang="en-US"/>
        </a:p>
      </dgm:t>
    </dgm:pt>
    <dgm:pt modelId="{3212EC68-EBBD-486A-B184-1A4B9E121BFF}" type="sibTrans" cxnId="{E10B5191-36C6-48F3-BF04-B05B60CD4C85}">
      <dgm:prSet/>
      <dgm:spPr/>
      <dgm:t>
        <a:bodyPr/>
        <a:lstStyle/>
        <a:p>
          <a:endParaRPr lang="en-US"/>
        </a:p>
      </dgm:t>
    </dgm:pt>
    <dgm:pt modelId="{0AB11F6E-D912-49F0-9303-028AC4FC090D}">
      <dgm:prSet/>
      <dgm:spPr/>
      <dgm:t>
        <a:bodyPr/>
        <a:lstStyle/>
        <a:p>
          <a:r>
            <a:rPr lang="en-GB" dirty="0"/>
            <a:t>Increased cybersecurity spend and secured cloud environments are just two ways that our institutions can achieve this protective mission, whilst enabling collaboration amongst our research partners</a:t>
          </a:r>
          <a:endParaRPr lang="en-US" dirty="0"/>
        </a:p>
      </dgm:t>
    </dgm:pt>
    <dgm:pt modelId="{8E723923-6BFB-47AC-A0BC-249C35656EBA}" type="parTrans" cxnId="{A4FBB0D2-5603-4311-BA82-8ECDA7F7D2F3}">
      <dgm:prSet/>
      <dgm:spPr/>
      <dgm:t>
        <a:bodyPr/>
        <a:lstStyle/>
        <a:p>
          <a:endParaRPr lang="en-US"/>
        </a:p>
      </dgm:t>
    </dgm:pt>
    <dgm:pt modelId="{EDC0BAA2-19A3-475C-8155-3F6897467DCA}" type="sibTrans" cxnId="{A4FBB0D2-5603-4311-BA82-8ECDA7F7D2F3}">
      <dgm:prSet/>
      <dgm:spPr/>
      <dgm:t>
        <a:bodyPr/>
        <a:lstStyle/>
        <a:p>
          <a:endParaRPr lang="en-US"/>
        </a:p>
      </dgm:t>
    </dgm:pt>
    <dgm:pt modelId="{859B3A57-41AA-4BF5-93F5-4C87298EEAE5}" type="pres">
      <dgm:prSet presAssocID="{ACBF0B84-15DC-4C2A-859B-C6A395972186}" presName="outerComposite" presStyleCnt="0">
        <dgm:presLayoutVars>
          <dgm:chMax val="5"/>
          <dgm:dir/>
          <dgm:resizeHandles val="exact"/>
        </dgm:presLayoutVars>
      </dgm:prSet>
      <dgm:spPr/>
    </dgm:pt>
    <dgm:pt modelId="{2CF48DC9-0833-4982-A422-813B7D472892}" type="pres">
      <dgm:prSet presAssocID="{ACBF0B84-15DC-4C2A-859B-C6A395972186}" presName="dummyMaxCanvas" presStyleCnt="0">
        <dgm:presLayoutVars/>
      </dgm:prSet>
      <dgm:spPr/>
    </dgm:pt>
    <dgm:pt modelId="{FDDF5CDD-B5C1-4C42-8D32-94B126C0F20D}" type="pres">
      <dgm:prSet presAssocID="{ACBF0B84-15DC-4C2A-859B-C6A395972186}" presName="ThreeNodes_1" presStyleLbl="node1" presStyleIdx="0" presStyleCnt="3">
        <dgm:presLayoutVars>
          <dgm:bulletEnabled val="1"/>
        </dgm:presLayoutVars>
      </dgm:prSet>
      <dgm:spPr/>
    </dgm:pt>
    <dgm:pt modelId="{D35859BA-2BFE-4D6B-B2A0-11F8579D2141}" type="pres">
      <dgm:prSet presAssocID="{ACBF0B84-15DC-4C2A-859B-C6A395972186}" presName="ThreeNodes_2" presStyleLbl="node1" presStyleIdx="1" presStyleCnt="3">
        <dgm:presLayoutVars>
          <dgm:bulletEnabled val="1"/>
        </dgm:presLayoutVars>
      </dgm:prSet>
      <dgm:spPr/>
    </dgm:pt>
    <dgm:pt modelId="{3DA25356-1896-4B17-88F2-6EB09920D3DC}" type="pres">
      <dgm:prSet presAssocID="{ACBF0B84-15DC-4C2A-859B-C6A395972186}" presName="ThreeNodes_3" presStyleLbl="node1" presStyleIdx="2" presStyleCnt="3">
        <dgm:presLayoutVars>
          <dgm:bulletEnabled val="1"/>
        </dgm:presLayoutVars>
      </dgm:prSet>
      <dgm:spPr/>
    </dgm:pt>
    <dgm:pt modelId="{A2CFE7B0-88ED-4C18-AAF4-295736D5574A}" type="pres">
      <dgm:prSet presAssocID="{ACBF0B84-15DC-4C2A-859B-C6A395972186}" presName="ThreeConn_1-2" presStyleLbl="fgAccFollowNode1" presStyleIdx="0" presStyleCnt="2">
        <dgm:presLayoutVars>
          <dgm:bulletEnabled val="1"/>
        </dgm:presLayoutVars>
      </dgm:prSet>
      <dgm:spPr/>
    </dgm:pt>
    <dgm:pt modelId="{35DC30AA-C7AC-42E6-8F8E-662953452E35}" type="pres">
      <dgm:prSet presAssocID="{ACBF0B84-15DC-4C2A-859B-C6A395972186}" presName="ThreeConn_2-3" presStyleLbl="fgAccFollowNode1" presStyleIdx="1" presStyleCnt="2">
        <dgm:presLayoutVars>
          <dgm:bulletEnabled val="1"/>
        </dgm:presLayoutVars>
      </dgm:prSet>
      <dgm:spPr/>
    </dgm:pt>
    <dgm:pt modelId="{0222B3F1-D321-4FE8-9A9D-1175246D3A59}" type="pres">
      <dgm:prSet presAssocID="{ACBF0B84-15DC-4C2A-859B-C6A395972186}" presName="ThreeNodes_1_text" presStyleLbl="node1" presStyleIdx="2" presStyleCnt="3">
        <dgm:presLayoutVars>
          <dgm:bulletEnabled val="1"/>
        </dgm:presLayoutVars>
      </dgm:prSet>
      <dgm:spPr/>
    </dgm:pt>
    <dgm:pt modelId="{04C613C9-EF7F-4682-B293-6B55FF9F1E53}" type="pres">
      <dgm:prSet presAssocID="{ACBF0B84-15DC-4C2A-859B-C6A395972186}" presName="ThreeNodes_2_text" presStyleLbl="node1" presStyleIdx="2" presStyleCnt="3">
        <dgm:presLayoutVars>
          <dgm:bulletEnabled val="1"/>
        </dgm:presLayoutVars>
      </dgm:prSet>
      <dgm:spPr/>
    </dgm:pt>
    <dgm:pt modelId="{5DF2B69F-6668-41D7-AC5E-FB5CB404F8CC}" type="pres">
      <dgm:prSet presAssocID="{ACBF0B84-15DC-4C2A-859B-C6A395972186}" presName="ThreeNodes_3_text" presStyleLbl="node1" presStyleIdx="2" presStyleCnt="3">
        <dgm:presLayoutVars>
          <dgm:bulletEnabled val="1"/>
        </dgm:presLayoutVars>
      </dgm:prSet>
      <dgm:spPr/>
    </dgm:pt>
  </dgm:ptLst>
  <dgm:cxnLst>
    <dgm:cxn modelId="{A50E4912-1D46-4A06-9860-9CF447A17525}" type="presOf" srcId="{0AB11F6E-D912-49F0-9303-028AC4FC090D}" destId="{3DA25356-1896-4B17-88F2-6EB09920D3DC}" srcOrd="0" destOrd="0" presId="urn:microsoft.com/office/officeart/2005/8/layout/vProcess5"/>
    <dgm:cxn modelId="{9CBA5C34-8DA8-4777-B41D-0AC8E3286431}" type="presOf" srcId="{F5166FD1-9DB6-4B50-B053-9B4C6283D49B}" destId="{FDDF5CDD-B5C1-4C42-8D32-94B126C0F20D}" srcOrd="0" destOrd="0" presId="urn:microsoft.com/office/officeart/2005/8/layout/vProcess5"/>
    <dgm:cxn modelId="{FC3F484B-09EF-400A-9D68-F4C89E9B7FE5}" type="presOf" srcId="{ACBF0B84-15DC-4C2A-859B-C6A395972186}" destId="{859B3A57-41AA-4BF5-93F5-4C87298EEAE5}" srcOrd="0" destOrd="0" presId="urn:microsoft.com/office/officeart/2005/8/layout/vProcess5"/>
    <dgm:cxn modelId="{C5420779-21B4-4E48-A95D-EFE7B1741A08}" type="presOf" srcId="{3212EC68-EBBD-486A-B184-1A4B9E121BFF}" destId="{35DC30AA-C7AC-42E6-8F8E-662953452E35}" srcOrd="0" destOrd="0" presId="urn:microsoft.com/office/officeart/2005/8/layout/vProcess5"/>
    <dgm:cxn modelId="{ED63D97A-5944-4EDD-AE84-51AE7A88866C}" type="presOf" srcId="{0AB11F6E-D912-49F0-9303-028AC4FC090D}" destId="{5DF2B69F-6668-41D7-AC5E-FB5CB404F8CC}" srcOrd="1" destOrd="0" presId="urn:microsoft.com/office/officeart/2005/8/layout/vProcess5"/>
    <dgm:cxn modelId="{AFE63982-2D46-4592-AFFA-7F1B7B559BF3}" type="presOf" srcId="{90442C04-A804-4F52-9E60-58629F4FF5B9}" destId="{A2CFE7B0-88ED-4C18-AAF4-295736D5574A}" srcOrd="0" destOrd="0" presId="urn:microsoft.com/office/officeart/2005/8/layout/vProcess5"/>
    <dgm:cxn modelId="{E10B5191-36C6-48F3-BF04-B05B60CD4C85}" srcId="{ACBF0B84-15DC-4C2A-859B-C6A395972186}" destId="{D4DBCC7B-839D-4331-B81E-70FCC58B417E}" srcOrd="1" destOrd="0" parTransId="{B4F4B595-A833-48C8-9D21-9C7FA0D00A95}" sibTransId="{3212EC68-EBBD-486A-B184-1A4B9E121BFF}"/>
    <dgm:cxn modelId="{2B136393-CF0A-4C9D-9DD1-38E20ACBEDF5}" type="presOf" srcId="{D4DBCC7B-839D-4331-B81E-70FCC58B417E}" destId="{04C613C9-EF7F-4682-B293-6B55FF9F1E53}" srcOrd="1" destOrd="0" presId="urn:microsoft.com/office/officeart/2005/8/layout/vProcess5"/>
    <dgm:cxn modelId="{9E8AEEA4-F0AE-451B-A179-BEAB2A3D913C}" type="presOf" srcId="{F5166FD1-9DB6-4B50-B053-9B4C6283D49B}" destId="{0222B3F1-D321-4FE8-9A9D-1175246D3A59}" srcOrd="1" destOrd="0" presId="urn:microsoft.com/office/officeart/2005/8/layout/vProcess5"/>
    <dgm:cxn modelId="{1ABDF9AD-6274-4F14-AE36-64187588705C}" srcId="{ACBF0B84-15DC-4C2A-859B-C6A395972186}" destId="{F5166FD1-9DB6-4B50-B053-9B4C6283D49B}" srcOrd="0" destOrd="0" parTransId="{93476C72-BFFD-4C02-9711-259B1D105E47}" sibTransId="{90442C04-A804-4F52-9E60-58629F4FF5B9}"/>
    <dgm:cxn modelId="{A4FBB0D2-5603-4311-BA82-8ECDA7F7D2F3}" srcId="{ACBF0B84-15DC-4C2A-859B-C6A395972186}" destId="{0AB11F6E-D912-49F0-9303-028AC4FC090D}" srcOrd="2" destOrd="0" parTransId="{8E723923-6BFB-47AC-A0BC-249C35656EBA}" sibTransId="{EDC0BAA2-19A3-475C-8155-3F6897467DCA}"/>
    <dgm:cxn modelId="{E77E499F-F791-4398-854C-A76F15C3CE58}" type="presOf" srcId="{D4DBCC7B-839D-4331-B81E-70FCC58B417E}" destId="{D35859BA-2BFE-4D6B-B2A0-11F8579D2141}" srcOrd="0" destOrd="0" presId="urn:microsoft.com/office/officeart/2005/8/layout/vProcess5"/>
    <dgm:cxn modelId="{336FDA72-D096-48DE-99F3-A409D408D79C}" type="presParOf" srcId="{859B3A57-41AA-4BF5-93F5-4C87298EEAE5}" destId="{2CF48DC9-0833-4982-A422-813B7D472892}" srcOrd="0" destOrd="0" presId="urn:microsoft.com/office/officeart/2005/8/layout/vProcess5"/>
    <dgm:cxn modelId="{EAA22151-82AF-4D21-8489-DD728166E5EE}" type="presParOf" srcId="{859B3A57-41AA-4BF5-93F5-4C87298EEAE5}" destId="{FDDF5CDD-B5C1-4C42-8D32-94B126C0F20D}" srcOrd="1" destOrd="0" presId="urn:microsoft.com/office/officeart/2005/8/layout/vProcess5"/>
    <dgm:cxn modelId="{C19D0BCA-7E6F-400F-8FB2-6212E7871B37}" type="presParOf" srcId="{859B3A57-41AA-4BF5-93F5-4C87298EEAE5}" destId="{D35859BA-2BFE-4D6B-B2A0-11F8579D2141}" srcOrd="2" destOrd="0" presId="urn:microsoft.com/office/officeart/2005/8/layout/vProcess5"/>
    <dgm:cxn modelId="{4A502A7B-13DD-440B-931F-862BF683D581}" type="presParOf" srcId="{859B3A57-41AA-4BF5-93F5-4C87298EEAE5}" destId="{3DA25356-1896-4B17-88F2-6EB09920D3DC}" srcOrd="3" destOrd="0" presId="urn:microsoft.com/office/officeart/2005/8/layout/vProcess5"/>
    <dgm:cxn modelId="{BEC5CAD7-B793-402B-81CC-13F40EC8ED0F}" type="presParOf" srcId="{859B3A57-41AA-4BF5-93F5-4C87298EEAE5}" destId="{A2CFE7B0-88ED-4C18-AAF4-295736D5574A}" srcOrd="4" destOrd="0" presId="urn:microsoft.com/office/officeart/2005/8/layout/vProcess5"/>
    <dgm:cxn modelId="{39E69E71-8298-4DE0-BCD1-CFDCA0C4420B}" type="presParOf" srcId="{859B3A57-41AA-4BF5-93F5-4C87298EEAE5}" destId="{35DC30AA-C7AC-42E6-8F8E-662953452E35}" srcOrd="5" destOrd="0" presId="urn:microsoft.com/office/officeart/2005/8/layout/vProcess5"/>
    <dgm:cxn modelId="{88C09338-AB83-428B-A10E-DA6F8339B040}" type="presParOf" srcId="{859B3A57-41AA-4BF5-93F5-4C87298EEAE5}" destId="{0222B3F1-D321-4FE8-9A9D-1175246D3A59}" srcOrd="6" destOrd="0" presId="urn:microsoft.com/office/officeart/2005/8/layout/vProcess5"/>
    <dgm:cxn modelId="{04A80AE9-64EF-4175-8328-CF42338D4D8E}" type="presParOf" srcId="{859B3A57-41AA-4BF5-93F5-4C87298EEAE5}" destId="{04C613C9-EF7F-4682-B293-6B55FF9F1E53}" srcOrd="7" destOrd="0" presId="urn:microsoft.com/office/officeart/2005/8/layout/vProcess5"/>
    <dgm:cxn modelId="{1DEAE513-C08B-4007-A04B-D24B95A70C49}" type="presParOf" srcId="{859B3A57-41AA-4BF5-93F5-4C87298EEAE5}" destId="{5DF2B69F-6668-41D7-AC5E-FB5CB404F8C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4EFE9-5A17-41B0-986E-6256848D572F}">
      <dsp:nvSpPr>
        <dsp:cNvPr id="0" name=""/>
        <dsp:cNvSpPr/>
      </dsp:nvSpPr>
      <dsp:spPr>
        <a:xfrm>
          <a:off x="1302749" y="815074"/>
          <a:ext cx="1540687" cy="1540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6395F1-8AF2-4F1A-871B-A0C3434F70DB}">
      <dsp:nvSpPr>
        <dsp:cNvPr id="0" name=""/>
        <dsp:cNvSpPr/>
      </dsp:nvSpPr>
      <dsp:spPr>
        <a:xfrm>
          <a:off x="361218" y="2903892"/>
          <a:ext cx="3423749" cy="1563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dirty="0"/>
            <a:t>Universities and higher education research institutions are having to confront a wide variety of cybersecurity threats, from motivated lone actors through to State-sponsored hacking groups. </a:t>
          </a:r>
          <a:endParaRPr lang="en-US" sz="1600" kern="1200" dirty="0"/>
        </a:p>
      </dsp:txBody>
      <dsp:txXfrm>
        <a:off x="361218" y="2903892"/>
        <a:ext cx="3423749" cy="1563574"/>
      </dsp:txXfrm>
    </dsp:sp>
    <dsp:sp modelId="{99889CD1-25AA-48AC-93C9-6C3D64B7DC4C}">
      <dsp:nvSpPr>
        <dsp:cNvPr id="0" name=""/>
        <dsp:cNvSpPr/>
      </dsp:nvSpPr>
      <dsp:spPr>
        <a:xfrm>
          <a:off x="5325655" y="815074"/>
          <a:ext cx="1540687" cy="1540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F2716C-2387-460E-84AC-BECDEE8279A4}">
      <dsp:nvSpPr>
        <dsp:cNvPr id="0" name=""/>
        <dsp:cNvSpPr/>
      </dsp:nvSpPr>
      <dsp:spPr>
        <a:xfrm>
          <a:off x="4384124" y="2903892"/>
          <a:ext cx="3423749" cy="1563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dirty="0"/>
            <a:t>This in turn has led to universities having a greater role to play in the securing of their research data, which could contain intellectual property or sensitive information with a significant economic value. </a:t>
          </a:r>
          <a:endParaRPr lang="en-US" sz="1600" kern="1200" dirty="0"/>
        </a:p>
      </dsp:txBody>
      <dsp:txXfrm>
        <a:off x="4384124" y="2903892"/>
        <a:ext cx="3423749" cy="1563574"/>
      </dsp:txXfrm>
    </dsp:sp>
    <dsp:sp modelId="{F6AEAD07-20CA-42B9-846E-8181947B6036}">
      <dsp:nvSpPr>
        <dsp:cNvPr id="0" name=""/>
        <dsp:cNvSpPr/>
      </dsp:nvSpPr>
      <dsp:spPr>
        <a:xfrm>
          <a:off x="9348561" y="815074"/>
          <a:ext cx="1540687" cy="1540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EF7DC-ED6A-41D9-AAEF-04FCEA590A71}">
      <dsp:nvSpPr>
        <dsp:cNvPr id="0" name=""/>
        <dsp:cNvSpPr/>
      </dsp:nvSpPr>
      <dsp:spPr>
        <a:xfrm>
          <a:off x="8407030" y="2903892"/>
          <a:ext cx="3423749" cy="1563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dirty="0"/>
            <a:t>This webinar will show the increased priority being given by universities to protect these types of data, and the emergence of secured cloud environments as a mechanisms for ensuring appropriate and authorised access to research information.</a:t>
          </a:r>
          <a:endParaRPr lang="en-US" sz="1600" kern="1200" dirty="0"/>
        </a:p>
      </dsp:txBody>
      <dsp:txXfrm>
        <a:off x="8407030" y="2903892"/>
        <a:ext cx="3423749" cy="1563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E14D3-D25B-4ACF-8C85-05A3EDDDC06B}">
      <dsp:nvSpPr>
        <dsp:cNvPr id="0" name=""/>
        <dsp:cNvSpPr/>
      </dsp:nvSpPr>
      <dsp:spPr>
        <a:xfrm>
          <a:off x="582645"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The CISO</a:t>
          </a:r>
          <a:endParaRPr lang="en-US" sz="2000" kern="1200"/>
        </a:p>
      </dsp:txBody>
      <dsp:txXfrm>
        <a:off x="582645" y="1178"/>
        <a:ext cx="2174490" cy="1304694"/>
      </dsp:txXfrm>
    </dsp:sp>
    <dsp:sp modelId="{CAD45538-6F09-475C-9F60-409D10EFB176}">
      <dsp:nvSpPr>
        <dsp:cNvPr id="0" name=""/>
        <dsp:cNvSpPr/>
      </dsp:nvSpPr>
      <dsp:spPr>
        <a:xfrm>
          <a:off x="2974584" y="1178"/>
          <a:ext cx="2174490" cy="1304694"/>
        </a:xfrm>
        <a:prstGeom prst="rect">
          <a:avLst/>
        </a:prstGeom>
        <a:gradFill rotWithShape="0">
          <a:gsLst>
            <a:gs pos="0">
              <a:schemeClr val="accent2">
                <a:hueOff val="-145536"/>
                <a:satOff val="-8393"/>
                <a:lumOff val="863"/>
                <a:alphaOff val="0"/>
                <a:satMod val="103000"/>
                <a:lumMod val="102000"/>
                <a:tint val="94000"/>
              </a:schemeClr>
            </a:gs>
            <a:gs pos="50000">
              <a:schemeClr val="accent2">
                <a:hueOff val="-145536"/>
                <a:satOff val="-8393"/>
                <a:lumOff val="863"/>
                <a:alphaOff val="0"/>
                <a:satMod val="110000"/>
                <a:lumMod val="100000"/>
                <a:shade val="100000"/>
              </a:schemeClr>
            </a:gs>
            <a:gs pos="100000">
              <a:schemeClr val="accent2">
                <a:hueOff val="-145536"/>
                <a:satOff val="-8393"/>
                <a:lumOff val="8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Cybersecurity in the Institution</a:t>
          </a:r>
          <a:endParaRPr lang="en-US" sz="2000" kern="1200"/>
        </a:p>
      </dsp:txBody>
      <dsp:txXfrm>
        <a:off x="2974584" y="1178"/>
        <a:ext cx="2174490" cy="1304694"/>
      </dsp:txXfrm>
    </dsp:sp>
    <dsp:sp modelId="{8E04C9F1-1530-4ABA-9940-80BEDE1E4239}">
      <dsp:nvSpPr>
        <dsp:cNvPr id="0" name=""/>
        <dsp:cNvSpPr/>
      </dsp:nvSpPr>
      <dsp:spPr>
        <a:xfrm>
          <a:off x="5366524" y="1178"/>
          <a:ext cx="2174490" cy="1304694"/>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The cybersecurity team</a:t>
          </a:r>
          <a:endParaRPr lang="en-US" sz="2000" kern="1200"/>
        </a:p>
      </dsp:txBody>
      <dsp:txXfrm>
        <a:off x="5366524" y="1178"/>
        <a:ext cx="2174490" cy="1304694"/>
      </dsp:txXfrm>
    </dsp:sp>
    <dsp:sp modelId="{7CB86996-C30C-47EC-AD7B-8828BE783CA6}">
      <dsp:nvSpPr>
        <dsp:cNvPr id="0" name=""/>
        <dsp:cNvSpPr/>
      </dsp:nvSpPr>
      <dsp:spPr>
        <a:xfrm>
          <a:off x="7758464" y="1178"/>
          <a:ext cx="2174490" cy="1304694"/>
        </a:xfrm>
        <a:prstGeom prst="rect">
          <a:avLst/>
        </a:prstGeom>
        <a:gradFill rotWithShape="0">
          <a:gsLst>
            <a:gs pos="0">
              <a:schemeClr val="accent2">
                <a:hueOff val="-436609"/>
                <a:satOff val="-25178"/>
                <a:lumOff val="2588"/>
                <a:alphaOff val="0"/>
                <a:satMod val="103000"/>
                <a:lumMod val="102000"/>
                <a:tint val="94000"/>
              </a:schemeClr>
            </a:gs>
            <a:gs pos="50000">
              <a:schemeClr val="accent2">
                <a:hueOff val="-436609"/>
                <a:satOff val="-25178"/>
                <a:lumOff val="2588"/>
                <a:alphaOff val="0"/>
                <a:satMod val="110000"/>
                <a:lumMod val="100000"/>
                <a:shade val="100000"/>
              </a:schemeClr>
            </a:gs>
            <a:gs pos="100000">
              <a:schemeClr val="accent2">
                <a:hueOff val="-436609"/>
                <a:satOff val="-25178"/>
                <a:lumOff val="2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Funding and budgeting</a:t>
          </a:r>
          <a:endParaRPr lang="en-US" sz="2000" kern="1200"/>
        </a:p>
      </dsp:txBody>
      <dsp:txXfrm>
        <a:off x="7758464" y="1178"/>
        <a:ext cx="2174490" cy="1304694"/>
      </dsp:txXfrm>
    </dsp:sp>
    <dsp:sp modelId="{FD0B95D9-4F9D-48BE-A373-F1C0319620D4}">
      <dsp:nvSpPr>
        <dsp:cNvPr id="0" name=""/>
        <dsp:cNvSpPr/>
      </dsp:nvSpPr>
      <dsp:spPr>
        <a:xfrm>
          <a:off x="582645" y="1523321"/>
          <a:ext cx="2174490" cy="1304694"/>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Cybersecurity insurance</a:t>
          </a:r>
          <a:endParaRPr lang="en-US" sz="2000" kern="1200"/>
        </a:p>
      </dsp:txBody>
      <dsp:txXfrm>
        <a:off x="582645" y="1523321"/>
        <a:ext cx="2174490" cy="1304694"/>
      </dsp:txXfrm>
    </dsp:sp>
    <dsp:sp modelId="{0ADD4127-440C-42C3-B4C0-2F346E0E58AE}">
      <dsp:nvSpPr>
        <dsp:cNvPr id="0" name=""/>
        <dsp:cNvSpPr/>
      </dsp:nvSpPr>
      <dsp:spPr>
        <a:xfrm>
          <a:off x="2974584" y="1523321"/>
          <a:ext cx="2174490" cy="1304694"/>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Training and awareness</a:t>
          </a:r>
          <a:endParaRPr lang="en-US" sz="2000" kern="1200"/>
        </a:p>
      </dsp:txBody>
      <dsp:txXfrm>
        <a:off x="2974584" y="1523321"/>
        <a:ext cx="2174490" cy="1304694"/>
      </dsp:txXfrm>
    </dsp:sp>
    <dsp:sp modelId="{7335D067-EFB1-41BB-8A2E-5B9A0F0BBC5F}">
      <dsp:nvSpPr>
        <dsp:cNvPr id="0" name=""/>
        <dsp:cNvSpPr/>
      </dsp:nvSpPr>
      <dsp:spPr>
        <a:xfrm>
          <a:off x="5366524" y="1523321"/>
          <a:ext cx="2174490" cy="1304694"/>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Security incidents and threats</a:t>
          </a:r>
          <a:endParaRPr lang="en-US" sz="2000" kern="1200"/>
        </a:p>
      </dsp:txBody>
      <dsp:txXfrm>
        <a:off x="5366524" y="1523321"/>
        <a:ext cx="2174490" cy="1304694"/>
      </dsp:txXfrm>
    </dsp:sp>
    <dsp:sp modelId="{314CA723-94BD-40EB-924A-951A7F8746B1}">
      <dsp:nvSpPr>
        <dsp:cNvPr id="0" name=""/>
        <dsp:cNvSpPr/>
      </dsp:nvSpPr>
      <dsp:spPr>
        <a:xfrm>
          <a:off x="7758464" y="1523321"/>
          <a:ext cx="2174490" cy="1304694"/>
        </a:xfrm>
        <a:prstGeom prst="rect">
          <a:avLst/>
        </a:prstGeom>
        <a:gradFill rotWithShape="0">
          <a:gsLst>
            <a:gs pos="0">
              <a:schemeClr val="accent2">
                <a:hueOff val="-1018754"/>
                <a:satOff val="-58750"/>
                <a:lumOff val="6040"/>
                <a:alphaOff val="0"/>
                <a:satMod val="103000"/>
                <a:lumMod val="102000"/>
                <a:tint val="94000"/>
              </a:schemeClr>
            </a:gs>
            <a:gs pos="50000">
              <a:schemeClr val="accent2">
                <a:hueOff val="-1018754"/>
                <a:satOff val="-58750"/>
                <a:lumOff val="6040"/>
                <a:alphaOff val="0"/>
                <a:satMod val="110000"/>
                <a:lumMod val="100000"/>
                <a:shade val="100000"/>
              </a:schemeClr>
            </a:gs>
            <a:gs pos="100000">
              <a:schemeClr val="accent2">
                <a:hueOff val="-1018754"/>
                <a:satOff val="-58750"/>
                <a:lumOff val="60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Digital identity and access management</a:t>
          </a:r>
          <a:endParaRPr lang="en-US" sz="2000" kern="1200"/>
        </a:p>
      </dsp:txBody>
      <dsp:txXfrm>
        <a:off x="7758464" y="1523321"/>
        <a:ext cx="2174490" cy="1304694"/>
      </dsp:txXfrm>
    </dsp:sp>
    <dsp:sp modelId="{33397F87-D77D-487B-8B8B-0994EB9BA1D6}">
      <dsp:nvSpPr>
        <dsp:cNvPr id="0" name=""/>
        <dsp:cNvSpPr/>
      </dsp:nvSpPr>
      <dsp:spPr>
        <a:xfrm>
          <a:off x="1778615" y="3045465"/>
          <a:ext cx="2174490" cy="1304694"/>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Compliance, legislation, and standards: SoCI, DISP, FI</a:t>
          </a:r>
          <a:endParaRPr lang="en-US" sz="2000" kern="1200"/>
        </a:p>
      </dsp:txBody>
      <dsp:txXfrm>
        <a:off x="1778615" y="3045465"/>
        <a:ext cx="2174490" cy="1304694"/>
      </dsp:txXfrm>
    </dsp:sp>
    <dsp:sp modelId="{4B4F1D3E-F060-499C-92DA-B8CC7954A9D8}">
      <dsp:nvSpPr>
        <dsp:cNvPr id="0" name=""/>
        <dsp:cNvSpPr/>
      </dsp:nvSpPr>
      <dsp:spPr>
        <a:xfrm>
          <a:off x="4170554" y="3045465"/>
          <a:ext cx="2174490" cy="1304694"/>
        </a:xfrm>
        <a:prstGeom prst="rect">
          <a:avLst/>
        </a:prstGeom>
        <a:gradFill rotWithShape="0">
          <a:gsLst>
            <a:gs pos="0">
              <a:schemeClr val="accent2">
                <a:hueOff val="-1309827"/>
                <a:satOff val="-75535"/>
                <a:lumOff val="7765"/>
                <a:alphaOff val="0"/>
                <a:satMod val="103000"/>
                <a:lumMod val="102000"/>
                <a:tint val="94000"/>
              </a:schemeClr>
            </a:gs>
            <a:gs pos="50000">
              <a:schemeClr val="accent2">
                <a:hueOff val="-1309827"/>
                <a:satOff val="-75535"/>
                <a:lumOff val="7765"/>
                <a:alphaOff val="0"/>
                <a:satMod val="110000"/>
                <a:lumMod val="100000"/>
                <a:shade val="100000"/>
              </a:schemeClr>
            </a:gs>
            <a:gs pos="100000">
              <a:schemeClr val="accent2">
                <a:hueOff val="-1309827"/>
                <a:satOff val="-75535"/>
                <a:lumOff val="7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Third party risk management</a:t>
          </a:r>
          <a:endParaRPr lang="en-US" sz="2000" kern="1200"/>
        </a:p>
      </dsp:txBody>
      <dsp:txXfrm>
        <a:off x="4170554" y="3045465"/>
        <a:ext cx="2174490" cy="1304694"/>
      </dsp:txXfrm>
    </dsp:sp>
    <dsp:sp modelId="{43C6800F-0B85-4AD6-B11B-50F916FEE734}">
      <dsp:nvSpPr>
        <dsp:cNvPr id="0" name=""/>
        <dsp:cNvSpPr/>
      </dsp:nvSpPr>
      <dsp:spPr>
        <a:xfrm>
          <a:off x="6562494" y="3045465"/>
          <a:ext cx="2174490" cy="130469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Future cybersecurity priorities</a:t>
          </a:r>
          <a:endParaRPr lang="en-US" sz="2000" kern="1200"/>
        </a:p>
      </dsp:txBody>
      <dsp:txXfrm>
        <a:off x="6562494" y="3045465"/>
        <a:ext cx="2174490" cy="1304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84F2-F7C9-463D-8D18-C7935D5FA3E3}">
      <dsp:nvSpPr>
        <dsp:cNvPr id="0" name=""/>
        <dsp:cNvSpPr/>
      </dsp:nvSpPr>
      <dsp:spPr>
        <a:xfrm>
          <a:off x="38448" y="0"/>
          <a:ext cx="696256" cy="6962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21BB4-7692-48A4-BF7C-583A71BFD0EF}">
      <dsp:nvSpPr>
        <dsp:cNvPr id="0" name=""/>
        <dsp:cNvSpPr/>
      </dsp:nvSpPr>
      <dsp:spPr>
        <a:xfrm>
          <a:off x="27146" y="710613"/>
          <a:ext cx="1989305" cy="55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GB" sz="1800" kern="1200" dirty="0"/>
            <a:t>Over half fall under </a:t>
          </a:r>
          <a:r>
            <a:rPr lang="en-GB" sz="1800" kern="1200" dirty="0" err="1"/>
            <a:t>SoCI</a:t>
          </a:r>
          <a:endParaRPr lang="en-US" sz="1800" kern="1200" dirty="0"/>
        </a:p>
      </dsp:txBody>
      <dsp:txXfrm>
        <a:off x="27146" y="710613"/>
        <a:ext cx="1989305" cy="559492"/>
      </dsp:txXfrm>
    </dsp:sp>
    <dsp:sp modelId="{2CC429C3-2D3F-428B-8EF2-75720CBA288C}">
      <dsp:nvSpPr>
        <dsp:cNvPr id="0" name=""/>
        <dsp:cNvSpPr/>
      </dsp:nvSpPr>
      <dsp:spPr>
        <a:xfrm>
          <a:off x="39679" y="1336368"/>
          <a:ext cx="1989305" cy="149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dirty="0"/>
            <a:t>Varied approaches, ‘everything is critical (4.35%), 21.74% no critical education assets, 35% ‘still figuring it out’</a:t>
          </a:r>
          <a:endParaRPr lang="en-US" sz="1600" kern="1200" dirty="0"/>
        </a:p>
      </dsp:txBody>
      <dsp:txXfrm>
        <a:off x="39679" y="1336368"/>
        <a:ext cx="1989305" cy="1499023"/>
      </dsp:txXfrm>
    </dsp:sp>
    <dsp:sp modelId="{635E08BE-1A11-4C85-8F41-5AA6F92B6242}">
      <dsp:nvSpPr>
        <dsp:cNvPr id="0" name=""/>
        <dsp:cNvSpPr/>
      </dsp:nvSpPr>
      <dsp:spPr>
        <a:xfrm>
          <a:off x="2315649" y="0"/>
          <a:ext cx="696256" cy="6962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12914-44FA-4551-BD44-29A996D587E7}">
      <dsp:nvSpPr>
        <dsp:cNvPr id="0" name=""/>
        <dsp:cNvSpPr/>
      </dsp:nvSpPr>
      <dsp:spPr>
        <a:xfrm>
          <a:off x="2356603" y="710613"/>
          <a:ext cx="1989305" cy="55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GB" sz="1800" kern="1200"/>
            <a:t>Half DISP entry or higher</a:t>
          </a:r>
          <a:endParaRPr lang="en-US" sz="1800" kern="1200"/>
        </a:p>
      </dsp:txBody>
      <dsp:txXfrm>
        <a:off x="2356603" y="710613"/>
        <a:ext cx="1989305" cy="559492"/>
      </dsp:txXfrm>
    </dsp:sp>
    <dsp:sp modelId="{3506900C-91CD-4A02-A2AE-08FD68FE51E9}">
      <dsp:nvSpPr>
        <dsp:cNvPr id="0" name=""/>
        <dsp:cNvSpPr/>
      </dsp:nvSpPr>
      <dsp:spPr>
        <a:xfrm>
          <a:off x="2377113" y="1336368"/>
          <a:ext cx="1989305" cy="149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dirty="0"/>
            <a:t>Another 20% applying in next year</a:t>
          </a:r>
          <a:endParaRPr lang="en-US" sz="1600" kern="1200" dirty="0"/>
        </a:p>
      </dsp:txBody>
      <dsp:txXfrm>
        <a:off x="2377113" y="1336368"/>
        <a:ext cx="1989305" cy="1499023"/>
      </dsp:txXfrm>
    </dsp:sp>
    <dsp:sp modelId="{C8BBEFAB-EC39-41C2-8D78-7BAC019D2F65}">
      <dsp:nvSpPr>
        <dsp:cNvPr id="0" name=""/>
        <dsp:cNvSpPr/>
      </dsp:nvSpPr>
      <dsp:spPr>
        <a:xfrm>
          <a:off x="4642980" y="0"/>
          <a:ext cx="696256" cy="6962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83746D-547E-4E27-BA58-793BD48F5BCE}">
      <dsp:nvSpPr>
        <dsp:cNvPr id="0" name=""/>
        <dsp:cNvSpPr/>
      </dsp:nvSpPr>
      <dsp:spPr>
        <a:xfrm>
          <a:off x="4684242" y="710613"/>
          <a:ext cx="1989305" cy="55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GB" sz="1800" kern="1200"/>
            <a:t>FI training bespoke</a:t>
          </a:r>
          <a:endParaRPr lang="en-US" sz="1800" kern="1200"/>
        </a:p>
      </dsp:txBody>
      <dsp:txXfrm>
        <a:off x="4684242" y="710613"/>
        <a:ext cx="1989305" cy="559492"/>
      </dsp:txXfrm>
    </dsp:sp>
    <dsp:sp modelId="{08977012-926F-4782-AFE7-13248B0B064C}">
      <dsp:nvSpPr>
        <dsp:cNvPr id="0" name=""/>
        <dsp:cNvSpPr/>
      </dsp:nvSpPr>
      <dsp:spPr>
        <a:xfrm>
          <a:off x="4684242" y="1336368"/>
          <a:ext cx="1989305" cy="149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dirty="0"/>
            <a:t>minimal/under development</a:t>
          </a:r>
          <a:endParaRPr lang="en-US" sz="1600" kern="1200" dirty="0"/>
        </a:p>
        <a:p>
          <a:pPr marL="0" lvl="0" indent="0" algn="l" defTabSz="711200">
            <a:lnSpc>
              <a:spcPct val="100000"/>
            </a:lnSpc>
            <a:spcBef>
              <a:spcPct val="0"/>
            </a:spcBef>
            <a:spcAft>
              <a:spcPct val="35000"/>
            </a:spcAft>
            <a:buNone/>
          </a:pPr>
          <a:r>
            <a:rPr lang="en-GB" sz="1600" kern="1200" dirty="0"/>
            <a:t>Varied responsibility</a:t>
          </a:r>
          <a:endParaRPr lang="en-US" sz="1600" kern="1200" dirty="0"/>
        </a:p>
        <a:p>
          <a:pPr marL="0" lvl="0" indent="0" algn="l" defTabSz="711200">
            <a:lnSpc>
              <a:spcPct val="100000"/>
            </a:lnSpc>
            <a:spcBef>
              <a:spcPct val="0"/>
            </a:spcBef>
            <a:spcAft>
              <a:spcPct val="35000"/>
            </a:spcAft>
            <a:buNone/>
          </a:pPr>
          <a:r>
            <a:rPr lang="en-GB" sz="1600" kern="1200"/>
            <a:t>Varied reporting </a:t>
          </a:r>
          <a:endParaRPr lang="en-US" sz="1600" kern="1200"/>
        </a:p>
        <a:p>
          <a:pPr marL="171450" lvl="1" indent="-171450" algn="l" defTabSz="711200">
            <a:lnSpc>
              <a:spcPct val="90000"/>
            </a:lnSpc>
            <a:spcBef>
              <a:spcPct val="0"/>
            </a:spcBef>
            <a:spcAft>
              <a:spcPct val="15000"/>
            </a:spcAft>
            <a:buChar char="•"/>
          </a:pPr>
          <a:r>
            <a:rPr lang="en-GB" sz="1600" kern="1200"/>
            <a:t>+ multiple reporting</a:t>
          </a:r>
          <a:endParaRPr lang="en-US" sz="1600" kern="1200"/>
        </a:p>
      </dsp:txBody>
      <dsp:txXfrm>
        <a:off x="4684242" y="1336368"/>
        <a:ext cx="1989305" cy="1499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8809D-6D25-4C16-9F2F-48E4389CBA06}">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581D4-E085-4833-9D4A-D7DA5709FB27}">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4C82C8-09E4-4072-AA62-A54B1C43ED87}">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AU" sz="1900" kern="1200">
              <a:latin typeface="roboto-bold"/>
            </a:rPr>
            <a:t>Student and staff records</a:t>
          </a:r>
          <a:endParaRPr lang="en-US" sz="1900" kern="1200">
            <a:latin typeface="roboto-bold"/>
          </a:endParaRPr>
        </a:p>
      </dsp:txBody>
      <dsp:txXfrm>
        <a:off x="1074268" y="4366"/>
        <a:ext cx="5170996" cy="930102"/>
      </dsp:txXfrm>
    </dsp:sp>
    <dsp:sp modelId="{AECE5923-7BFB-4B18-973E-A917458AA4D4}">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372EA4-9955-48C7-95EF-A8EB3A23F9FB}">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63061B-0D27-40FE-ABEE-D8FCC0F7EFF5}">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AU" sz="1900" kern="1200">
              <a:latin typeface="roboto-bold"/>
            </a:rPr>
            <a:t>Intellectual property / patented items</a:t>
          </a:r>
          <a:endParaRPr lang="en-US" sz="1900" kern="1200">
            <a:latin typeface="roboto-bold"/>
          </a:endParaRPr>
        </a:p>
      </dsp:txBody>
      <dsp:txXfrm>
        <a:off x="1074268" y="1166994"/>
        <a:ext cx="5170996" cy="930102"/>
      </dsp:txXfrm>
    </dsp:sp>
    <dsp:sp modelId="{FE7AC4F1-8997-43A6-88C7-54A03FD6BB80}">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87882-7DC1-4DDB-A556-0D42A563430E}">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CF8845-5419-417E-B366-069700C256A0}">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AU" sz="1900" kern="1200">
              <a:latin typeface="roboto-bold"/>
            </a:rPr>
            <a:t>Export controlled items and technical data (both military and “dual use)</a:t>
          </a:r>
          <a:endParaRPr lang="en-US" sz="1900" kern="1200">
            <a:latin typeface="roboto-bold"/>
          </a:endParaRPr>
        </a:p>
      </dsp:txBody>
      <dsp:txXfrm>
        <a:off x="1074268" y="2329622"/>
        <a:ext cx="5170996" cy="930102"/>
      </dsp:txXfrm>
    </dsp:sp>
    <dsp:sp modelId="{24570DCA-6DD5-4235-BC98-DF5FA5F28682}">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781CAA-6828-4589-BAF4-19C0F55218D0}">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1EE715-35B3-4B88-AD66-B70C81DBED69}">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roboto-bold"/>
            </a:rPr>
            <a:t>Funding contracts (incl. details about funding parties)</a:t>
          </a:r>
        </a:p>
      </dsp:txBody>
      <dsp:txXfrm>
        <a:off x="1074268" y="3492250"/>
        <a:ext cx="5170996" cy="930102"/>
      </dsp:txXfrm>
    </dsp:sp>
    <dsp:sp modelId="{E9E9263A-DF8B-4E11-9A4B-A7EFD23329B9}">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98FA0-A045-4647-8552-5CFD6FF176FB}">
      <dsp:nvSpPr>
        <dsp:cNvPr id="0" name=""/>
        <dsp:cNvSpPr/>
      </dsp:nvSpPr>
      <dsp:spPr>
        <a:xfrm>
          <a:off x="281355" y="4864151"/>
          <a:ext cx="511556" cy="51155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B5A9F-6E80-4B8E-9F14-5478983C6D03}">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roboto-bold"/>
            </a:rPr>
            <a:t>Corporate data (in the case of spin-offs and JVs)</a:t>
          </a:r>
        </a:p>
      </dsp:txBody>
      <dsp:txXfrm>
        <a:off x="1074268" y="4654878"/>
        <a:ext cx="5170996" cy="930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F5CDD-B5C1-4C42-8D32-94B126C0F20D}">
      <dsp:nvSpPr>
        <dsp:cNvPr id="0" name=""/>
        <dsp:cNvSpPr/>
      </dsp:nvSpPr>
      <dsp:spPr>
        <a:xfrm>
          <a:off x="0" y="0"/>
          <a:ext cx="9288654" cy="12285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 cybersecurity threats facing Australian universities and higher education are likely to increase and diversify, not decrease </a:t>
          </a:r>
          <a:endParaRPr lang="en-US" sz="2000" kern="1200" dirty="0"/>
        </a:p>
      </dsp:txBody>
      <dsp:txXfrm>
        <a:off x="35983" y="35983"/>
        <a:ext cx="7962968" cy="1156569"/>
      </dsp:txXfrm>
    </dsp:sp>
    <dsp:sp modelId="{D35859BA-2BFE-4D6B-B2A0-11F8579D2141}">
      <dsp:nvSpPr>
        <dsp:cNvPr id="0" name=""/>
        <dsp:cNvSpPr/>
      </dsp:nvSpPr>
      <dsp:spPr>
        <a:xfrm>
          <a:off x="819587" y="1433291"/>
          <a:ext cx="9288654" cy="1228535"/>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Our higher education institutions are already repositories of significant amounts of data with a “national interest” – so they will need to take more steps and invest more resources into securing that data</a:t>
          </a:r>
          <a:endParaRPr lang="en-US" sz="2000" kern="1200" dirty="0"/>
        </a:p>
      </dsp:txBody>
      <dsp:txXfrm>
        <a:off x="855570" y="1469274"/>
        <a:ext cx="7598553" cy="1156569"/>
      </dsp:txXfrm>
    </dsp:sp>
    <dsp:sp modelId="{3DA25356-1896-4B17-88F2-6EB09920D3DC}">
      <dsp:nvSpPr>
        <dsp:cNvPr id="0" name=""/>
        <dsp:cNvSpPr/>
      </dsp:nvSpPr>
      <dsp:spPr>
        <a:xfrm>
          <a:off x="1639174" y="2866582"/>
          <a:ext cx="9288654" cy="122853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Increased cybersecurity spend and secured cloud environments are just two ways that our institutions can achieve this protective mission, whilst enabling collaboration amongst our research partners</a:t>
          </a:r>
          <a:endParaRPr lang="en-US" sz="2000" kern="1200" dirty="0"/>
        </a:p>
      </dsp:txBody>
      <dsp:txXfrm>
        <a:off x="1675157" y="2902565"/>
        <a:ext cx="7598553" cy="1156569"/>
      </dsp:txXfrm>
    </dsp:sp>
    <dsp:sp modelId="{A2CFE7B0-88ED-4C18-AAF4-295736D5574A}">
      <dsp:nvSpPr>
        <dsp:cNvPr id="0" name=""/>
        <dsp:cNvSpPr/>
      </dsp:nvSpPr>
      <dsp:spPr>
        <a:xfrm>
          <a:off x="8490106" y="931639"/>
          <a:ext cx="798548" cy="79854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69779" y="931639"/>
        <a:ext cx="439202" cy="600907"/>
      </dsp:txXfrm>
    </dsp:sp>
    <dsp:sp modelId="{35DC30AA-C7AC-42E6-8F8E-662953452E35}">
      <dsp:nvSpPr>
        <dsp:cNvPr id="0" name=""/>
        <dsp:cNvSpPr/>
      </dsp:nvSpPr>
      <dsp:spPr>
        <a:xfrm>
          <a:off x="9309693" y="2356740"/>
          <a:ext cx="798548" cy="798548"/>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89366" y="2356740"/>
        <a:ext cx="439202" cy="60090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D3EDBA-29CE-4ADC-839C-978B86F38E8B}" type="datetimeFigureOut">
              <a:rPr lang="en-GB" smtClean="0"/>
              <a:t>16/02/2025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B958B6-20A3-42FD-BDE1-7774DB988AAB}" type="slidenum">
              <a:rPr lang="en-GB" smtClean="0"/>
              <a:t>‹#›</a:t>
            </a:fld>
            <a:endParaRPr lang="en-GB"/>
          </a:p>
        </p:txBody>
      </p:sp>
    </p:spTree>
    <p:extLst>
      <p:ext uri="{BB962C8B-B14F-4D97-AF65-F5344CB8AC3E}">
        <p14:creationId xmlns:p14="http://schemas.microsoft.com/office/powerpoint/2010/main" val="65289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958B6-20A3-42FD-BDE1-7774DB988AAB}" type="slidenum">
              <a:rPr lang="en-GB" smtClean="0"/>
              <a:t>1</a:t>
            </a:fld>
            <a:endParaRPr lang="en-GB"/>
          </a:p>
        </p:txBody>
      </p:sp>
    </p:spTree>
    <p:extLst>
      <p:ext uri="{BB962C8B-B14F-4D97-AF65-F5344CB8AC3E}">
        <p14:creationId xmlns:p14="http://schemas.microsoft.com/office/powerpoint/2010/main" val="3393013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Overall cyber maturity</a:t>
            </a:r>
          </a:p>
          <a:p>
            <a:endParaRPr lang="en-GB" dirty="0"/>
          </a:p>
          <a:p>
            <a:r>
              <a:rPr lang="en-GB" dirty="0"/>
              <a:t>Increasing – optimism</a:t>
            </a:r>
          </a:p>
          <a:p>
            <a:endParaRPr lang="en-GB" dirty="0"/>
          </a:p>
          <a:p>
            <a:r>
              <a:rPr lang="en-GB" dirty="0"/>
              <a:t>More standards (INCL </a:t>
            </a:r>
            <a:r>
              <a:rPr lang="en-GB" dirty="0" err="1"/>
              <a:t>nz</a:t>
            </a:r>
            <a:r>
              <a:rPr lang="en-GB" dirty="0"/>
              <a:t>)</a:t>
            </a:r>
          </a:p>
          <a:p>
            <a:endParaRPr lang="en-GB" dirty="0"/>
          </a:p>
          <a:p>
            <a:r>
              <a:rPr lang="en-GB" dirty="0"/>
              <a:t>Lower maturity against standards</a:t>
            </a:r>
          </a:p>
          <a:p>
            <a:endParaRPr lang="en-GB" dirty="0"/>
          </a:p>
          <a:p>
            <a:r>
              <a:rPr lang="en-GB" dirty="0"/>
              <a:t>Linke between compliance maturity and self reported?</a:t>
            </a:r>
          </a:p>
          <a:p>
            <a:endParaRPr lang="en-GB" dirty="0"/>
          </a:p>
          <a:p>
            <a:r>
              <a:rPr lang="en-GB" dirty="0"/>
              <a:t>Collab efforts + collective wisdom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solidFill>
                  <a:srgbClr val="333E48"/>
                </a:solidFill>
                <a:effectLst/>
                <a:latin typeface="National2"/>
              </a:rPr>
              <a:t>On a scale from 1 to 10, how closely your institution resembled an ideal (or your ideal) cybersecurity </a:t>
            </a:r>
            <a:r>
              <a:rPr lang="en-GB" b="0" i="0" dirty="0" err="1">
                <a:solidFill>
                  <a:srgbClr val="333E48"/>
                </a:solidFill>
                <a:effectLst/>
                <a:latin typeface="National2"/>
              </a:rPr>
              <a:t>institution?Note</a:t>
            </a:r>
            <a:r>
              <a:rPr lang="en-GB" b="0" i="0" dirty="0">
                <a:solidFill>
                  <a:srgbClr val="333E48"/>
                </a:solidFill>
                <a:effectLst/>
                <a:latin typeface="National2"/>
              </a:rPr>
              <a:t>: the rating will be subjective. This will act as a measure of the intent of the sector to mature cybersecurity and as a point for discussion for CISOs. Note that a maturity of level 8 might be the high water mark for one institution as reflective of their threat landscape and risk profile, while it may be 7 or 9 for another.</a:t>
            </a:r>
          </a:p>
          <a:p>
            <a:pPr marL="0" lvl="0" indent="0" algn="l" rtl="0">
              <a:spcBef>
                <a:spcPts val="0"/>
              </a:spcBef>
              <a:spcAft>
                <a:spcPts val="0"/>
              </a:spcAft>
              <a:buNone/>
            </a:pPr>
            <a:endParaRPr lang="en-GB" dirty="0"/>
          </a:p>
          <a:p>
            <a:r>
              <a:rPr lang="en-GB" dirty="0"/>
              <a:t>The first item I wanted to discuss is the self-reported assessment on cybersecurity maturity. Respondents were asked to rate their previous, current, and perceived future maturity pertaining to cybersecurity.</a:t>
            </a:r>
          </a:p>
          <a:p>
            <a:r>
              <a:rPr lang="en-GB" dirty="0"/>
              <a:t>The image on the screen shows this result. While the input is self assessed, with aggregation across the sector, it demonstrates an overall increasing cybersecurity maturity and ongoing investment with aspirational improved maturity.</a:t>
            </a:r>
          </a:p>
          <a:p>
            <a:pPr marL="0" lvl="0" indent="0" algn="l" rtl="0">
              <a:spcBef>
                <a:spcPts val="0"/>
              </a:spcBef>
              <a:spcAft>
                <a:spcPts val="0"/>
              </a:spcAft>
              <a:buNone/>
            </a:pPr>
            <a:endParaRPr lang="en-GB"/>
          </a:p>
          <a:p>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10</a:t>
            </a:fld>
            <a:endParaRPr lang="en-GB"/>
          </a:p>
        </p:txBody>
      </p:sp>
    </p:spTree>
    <p:extLst>
      <p:ext uri="{BB962C8B-B14F-4D97-AF65-F5344CB8AC3E}">
        <p14:creationId xmlns:p14="http://schemas.microsoft.com/office/powerpoint/2010/main" val="372368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2C2C2C"/>
                </a:solidFill>
                <a:effectLst/>
                <a:latin typeface="Open Sans" panose="020B0606030504020204" pitchFamily="34" charset="0"/>
                <a:ea typeface="Calibri" panose="020F0502020204030204" pitchFamily="34" charset="0"/>
                <a:cs typeface="Cordia New" panose="020B0304020202020204" pitchFamily="34" charset="-34"/>
              </a:rPr>
              <a:t>In Australia, the higher education and research sector falls under the Security of Critical Infrastructure Act 2018. Australian respondents were asked whether their institution is considered a critical education asset under the act (undertaking critical research relevant to national security, defence, or another critical sector). Over half (56.52%) indicated yes.  In response to identifying critical education assets, institutions have taken varied approaches. A small percentage (4.35%) of institutions have adopted an 'everything is critical' approach, treating all assets as critical by default. About a fifth (21.74%) have determined that they have no applicable critical research and are unlikely to have any in the future. A significant portion (34.78%) are still in the process of figuring out how to identify their critical assets, indicating an ongoing challenge in this area. Meanwhile, 30.43% of institutions have identified some critical research and implemented ongoing processes, such as ethics or complex research reviews, to continually assess and manage these assets. Additionally, 21.74% have taken other approaches, such as focusing on systems with a large volume of personally identifiable information (PII) or applying continuous review processes to identified critical research.</a:t>
            </a:r>
          </a:p>
          <a:p>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11</a:t>
            </a:fld>
            <a:endParaRPr lang="en-GB"/>
          </a:p>
        </p:txBody>
      </p:sp>
    </p:spTree>
    <p:extLst>
      <p:ext uri="{BB962C8B-B14F-4D97-AF65-F5344CB8AC3E}">
        <p14:creationId xmlns:p14="http://schemas.microsoft.com/office/powerpoint/2010/main" val="2557665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maybe this graph on this slide, can mention budget?</a:t>
            </a:r>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12</a:t>
            </a:fld>
            <a:endParaRPr lang="en-GB"/>
          </a:p>
        </p:txBody>
      </p:sp>
    </p:spTree>
    <p:extLst>
      <p:ext uri="{BB962C8B-B14F-4D97-AF65-F5344CB8AC3E}">
        <p14:creationId xmlns:p14="http://schemas.microsoft.com/office/powerpoint/2010/main" val="50842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6834-1966-BCBC-21EB-DE52AEA4B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61739-A38F-C979-BDFF-25A9672E1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7FC9A-4B56-DEEA-8FD5-D7D214F4F62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8E0E7A1-89F0-65AA-7A34-04E18DC6A9C4}"/>
              </a:ext>
            </a:extLst>
          </p:cNvPr>
          <p:cNvSpPr>
            <a:spLocks noGrp="1"/>
          </p:cNvSpPr>
          <p:nvPr>
            <p:ph type="sldNum" sz="quarter" idx="5"/>
          </p:nvPr>
        </p:nvSpPr>
        <p:spPr/>
        <p:txBody>
          <a:bodyPr/>
          <a:lstStyle/>
          <a:p>
            <a:fld id="{7CB958B6-20A3-42FD-BDE1-7774DB988AAB}" type="slidenum">
              <a:rPr lang="en-GB" smtClean="0"/>
              <a:t>19</a:t>
            </a:fld>
            <a:endParaRPr lang="en-GB"/>
          </a:p>
        </p:txBody>
      </p:sp>
    </p:spTree>
    <p:extLst>
      <p:ext uri="{BB962C8B-B14F-4D97-AF65-F5344CB8AC3E}">
        <p14:creationId xmlns:p14="http://schemas.microsoft.com/office/powerpoint/2010/main" val="241613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2</a:t>
            </a:fld>
            <a:endParaRPr lang="en-GB"/>
          </a:p>
        </p:txBody>
      </p:sp>
    </p:spTree>
    <p:extLst>
      <p:ext uri="{BB962C8B-B14F-4D97-AF65-F5344CB8AC3E}">
        <p14:creationId xmlns:p14="http://schemas.microsoft.com/office/powerpoint/2010/main" val="313699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C00000"/>
                </a:solidFill>
                <a:latin typeface="+mn-lt"/>
              </a:rPr>
              <a:t>For anyone who does not know – the C</a:t>
            </a:r>
            <a:r>
              <a:rPr lang="en-US" sz="1200" dirty="0">
                <a:latin typeface="+mn-lt"/>
              </a:rPr>
              <a:t>ouncil of </a:t>
            </a:r>
            <a:r>
              <a:rPr lang="en-US" sz="1200" dirty="0">
                <a:solidFill>
                  <a:srgbClr val="C00000"/>
                </a:solidFill>
                <a:latin typeface="+mn-lt"/>
              </a:rPr>
              <a:t>A</a:t>
            </a:r>
            <a:r>
              <a:rPr lang="en-US" sz="1200" dirty="0">
                <a:latin typeface="+mn-lt"/>
              </a:rPr>
              <a:t>ustralasian </a:t>
            </a:r>
            <a:r>
              <a:rPr lang="en-US" sz="1200" dirty="0">
                <a:solidFill>
                  <a:srgbClr val="C00000"/>
                </a:solidFill>
                <a:latin typeface="+mn-lt"/>
              </a:rPr>
              <a:t>U</a:t>
            </a:r>
            <a:r>
              <a:rPr lang="en-US" sz="1200" dirty="0">
                <a:latin typeface="+mn-lt"/>
              </a:rPr>
              <a:t>niversity </a:t>
            </a:r>
            <a:r>
              <a:rPr lang="en-US" sz="1200" dirty="0">
                <a:solidFill>
                  <a:srgbClr val="C00000"/>
                </a:solidFill>
                <a:latin typeface="+mn-lt"/>
              </a:rPr>
              <a:t>D</a:t>
            </a:r>
            <a:r>
              <a:rPr lang="en-US" sz="1200" dirty="0">
                <a:latin typeface="+mn-lt"/>
              </a:rPr>
              <a:t>irectors of </a:t>
            </a:r>
            <a:r>
              <a:rPr lang="en-US" sz="1200" dirty="0">
                <a:solidFill>
                  <a:srgbClr val="C00000"/>
                </a:solidFill>
                <a:latin typeface="+mn-lt"/>
              </a:rPr>
              <a:t>I</a:t>
            </a:r>
            <a:r>
              <a:rPr lang="en-US" sz="1200" dirty="0">
                <a:latin typeface="+mn-lt"/>
              </a:rPr>
              <a:t>nformation </a:t>
            </a:r>
            <a:r>
              <a:rPr lang="en-US" sz="1200" dirty="0">
                <a:solidFill>
                  <a:srgbClr val="C00000"/>
                </a:solidFill>
                <a:latin typeface="+mn-lt"/>
              </a:rPr>
              <a:t>T</a:t>
            </a:r>
            <a:r>
              <a:rPr lang="en-US" sz="1200" dirty="0">
                <a:latin typeface="+mn-lt"/>
              </a:rPr>
              <a:t>echnology (</a:t>
            </a:r>
            <a:r>
              <a:rPr lang="en-US" sz="1200" dirty="0">
                <a:solidFill>
                  <a:srgbClr val="C00000"/>
                </a:solidFill>
                <a:latin typeface="+mn-lt"/>
              </a:rPr>
              <a:t>CAUDIT)</a:t>
            </a:r>
            <a:r>
              <a:rPr lang="en-US" dirty="0"/>
              <a:t> is a not-for-profit member association with</a:t>
            </a:r>
            <a:r>
              <a:rPr lang="en-US" sz="1200" dirty="0">
                <a:latin typeface="+mn-lt"/>
              </a:rPr>
              <a:t> 69 members in Australia, New Zealand, Fiji and PNG.</a:t>
            </a:r>
          </a:p>
          <a:p>
            <a:endParaRPr lang="en-US" sz="1200" dirty="0">
              <a:latin typeface="+mn-lt"/>
            </a:endParaRPr>
          </a:p>
          <a:p>
            <a:r>
              <a:rPr lang="en-US" sz="1200" dirty="0">
                <a:latin typeface="+mn-lt"/>
              </a:rPr>
              <a:t>CAUDIT </a:t>
            </a:r>
            <a:r>
              <a:rPr lang="en-US" dirty="0"/>
              <a:t>formally began in 1976, and informally 10 years prior to that and </a:t>
            </a:r>
            <a:r>
              <a:rPr lang="en-US" sz="1200" dirty="0">
                <a:solidFill>
                  <a:srgbClr val="C00000"/>
                </a:solidFill>
                <a:latin typeface="+mn-lt"/>
              </a:rPr>
              <a:t>is funded and directed by its Member Representatives. These are </a:t>
            </a:r>
            <a:r>
              <a:rPr lang="en-US" sz="1200" dirty="0">
                <a:latin typeface="+mn-lt"/>
              </a:rPr>
              <a:t>the most senior person leading IT in their institution - the CIO, CDOs and IT Directors.</a:t>
            </a:r>
          </a:p>
          <a:p>
            <a:endParaRPr lang="en-US" dirty="0"/>
          </a:p>
          <a:p>
            <a:r>
              <a:rPr lang="en-GB" sz="1200" dirty="0">
                <a:latin typeface="+mn-lt"/>
              </a:rPr>
              <a:t>CAUDIT’s purpose is to support each other in leading the application of digital capabilities to transform education and research. </a:t>
            </a:r>
            <a:r>
              <a:rPr lang="en-US" b="0" i="0" dirty="0">
                <a:solidFill>
                  <a:srgbClr val="252525"/>
                </a:solidFill>
                <a:effectLst/>
                <a:latin typeface="Heebo" panose="020B0604020202020204" pitchFamily="2" charset="-79"/>
                <a:cs typeface="Heebo" panose="020B0604020202020204" pitchFamily="2" charset="-79"/>
              </a:rPr>
              <a:t>Three key strategies provide the focus for CAUDIT’s activities: connecting, enabling and challenging our members.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response to cybersecurity being voted as their number one priority for collective action by the CAUDIT Member Representatives in October 2018, a working group was formed and in March 2019 was expanded to include </a:t>
            </a:r>
            <a:r>
              <a:rPr lang="en-US" dirty="0" err="1"/>
              <a:t>AusCERT</a:t>
            </a:r>
            <a:r>
              <a:rPr lang="en-US" dirty="0"/>
              <a:t>, </a:t>
            </a:r>
            <a:r>
              <a:rPr lang="en-US" dirty="0" err="1"/>
              <a:t>AARNet</a:t>
            </a:r>
            <a:r>
              <a:rPr lang="en-US" dirty="0"/>
              <a:t>, REANNZ and AAF. The Australasian Higher Education Cybersecurity Service (AHECS) was formed as a result. </a:t>
            </a:r>
          </a:p>
          <a:p>
            <a:endParaRPr lang="en-AU" sz="1200" dirty="0"/>
          </a:p>
        </p:txBody>
      </p:sp>
      <p:sp>
        <p:nvSpPr>
          <p:cNvPr id="4" name="Slide Number Placeholder 3"/>
          <p:cNvSpPr>
            <a:spLocks noGrp="1"/>
          </p:cNvSpPr>
          <p:nvPr>
            <p:ph type="sldNum" sz="quarter" idx="5"/>
          </p:nvPr>
        </p:nvSpPr>
        <p:spPr/>
        <p:txBody>
          <a:bodyPr/>
          <a:lstStyle/>
          <a:p>
            <a:fld id="{4EA28C1B-B691-4EF7-8679-A8636103085F}" type="slidenum">
              <a:rPr lang="en-AU" smtClean="0"/>
              <a:t>3</a:t>
            </a:fld>
            <a:endParaRPr lang="en-AU"/>
          </a:p>
        </p:txBody>
      </p:sp>
    </p:spTree>
    <p:extLst>
      <p:ext uri="{BB962C8B-B14F-4D97-AF65-F5344CB8AC3E}">
        <p14:creationId xmlns:p14="http://schemas.microsoft.com/office/powerpoint/2010/main" val="386886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512">
              <a:defRPr/>
            </a:pPr>
            <a:r>
              <a:rPr lang="en-AU" sz="1200" dirty="0"/>
              <a:t>AHECS’ goals cover a range of collaborative activities, in a trusted environment, aligned with the principles of being stronger together and ‘all boats lift on a rising tide’.</a:t>
            </a:r>
          </a:p>
          <a:p>
            <a:pPr defTabSz="984512">
              <a:defRPr/>
            </a:pPr>
            <a:endParaRPr lang="en-US" sz="1200" dirty="0"/>
          </a:p>
          <a:p>
            <a:pPr defTabSz="984512">
              <a:defRPr/>
            </a:pPr>
            <a:r>
              <a:rPr lang="en-US" sz="1200" dirty="0"/>
              <a:t>Naturally, this includes helping members address the UFIT cybersecurity guidelines – and these are incorporated into the various AHECS workstreams.</a:t>
            </a:r>
          </a:p>
          <a:p>
            <a:pPr defTabSz="984512">
              <a:defRPr/>
            </a:pPr>
            <a:endParaRPr lang="en-US" sz="1200" dirty="0"/>
          </a:p>
          <a:p>
            <a:pPr marL="0" marR="0" lvl="0" indent="0" algn="l" defTabSz="984512" rtl="0" eaLnBrk="1" fontAlgn="auto" latinLnBrk="0" hangingPunct="1">
              <a:lnSpc>
                <a:spcPct val="100000"/>
              </a:lnSpc>
              <a:spcBef>
                <a:spcPts val="0"/>
              </a:spcBef>
              <a:spcAft>
                <a:spcPts val="0"/>
              </a:spcAft>
              <a:buClrTx/>
              <a:buSzTx/>
              <a:buFontTx/>
              <a:buNone/>
              <a:tabLst/>
              <a:defRPr/>
            </a:pPr>
            <a:r>
              <a:rPr lang="en-US" dirty="0"/>
              <a:t>These partners form a natural fit in this endeavor.  I won’t go into the detail for each partner at this point however feel free to ask if you have any questions re this aspect of the activity.</a:t>
            </a:r>
          </a:p>
          <a:p>
            <a:endParaRPr lang="en-GB" dirty="0"/>
          </a:p>
          <a:p>
            <a:pPr defTabSz="984512">
              <a:defRPr/>
            </a:pPr>
            <a:r>
              <a:rPr lang="en-US" sz="1200" dirty="0">
                <a:effectLst/>
                <a:latin typeface="Times New Roman" panose="02020603050405020304" pitchFamily="18" charset="0"/>
                <a:ea typeface="Times New Roman" panose="02020603050405020304" pitchFamily="18" charset="0"/>
              </a:rPr>
              <a:t>There are a range of  elements, deliverables, and value of the cybersecurity program. </a:t>
            </a:r>
          </a:p>
          <a:p>
            <a:pPr defTabSz="984512">
              <a:defRPr/>
            </a:pPr>
            <a:endParaRPr lang="en-US" sz="1200" dirty="0">
              <a:effectLst/>
              <a:latin typeface="Times New Roman" panose="02020603050405020304" pitchFamily="18" charset="0"/>
              <a:ea typeface="Times New Roman" panose="02020603050405020304" pitchFamily="18" charset="0"/>
            </a:endParaRPr>
          </a:p>
          <a:p>
            <a:pPr defTabSz="984512">
              <a:defRPr/>
            </a:pPr>
            <a:r>
              <a:rPr lang="en-US" sz="1200" dirty="0">
                <a:effectLst/>
                <a:latin typeface="Times New Roman" panose="02020603050405020304" pitchFamily="18" charset="0"/>
                <a:ea typeface="Times New Roman" panose="02020603050405020304" pitchFamily="18" charset="0"/>
              </a:rPr>
              <a:t>I’ve noted some of the major items on screen, which range from annual activities such as the AHECS Summit, and multiple sector cybersecurity benchmarking items.</a:t>
            </a:r>
          </a:p>
          <a:p>
            <a:pPr defTabSz="984512">
              <a:defRPr/>
            </a:pPr>
            <a:endParaRPr lang="en-US" sz="1200" dirty="0">
              <a:effectLst/>
              <a:latin typeface="Times New Roman" panose="02020603050405020304" pitchFamily="18" charset="0"/>
              <a:ea typeface="Times New Roman" panose="02020603050405020304" pitchFamily="18" charset="0"/>
            </a:endParaRPr>
          </a:p>
          <a:p>
            <a:pPr defTabSz="984512">
              <a:defRPr/>
            </a:pPr>
            <a:r>
              <a:rPr lang="en-US" sz="1200" dirty="0">
                <a:effectLst/>
                <a:latin typeface="Times New Roman" panose="02020603050405020304" pitchFamily="18" charset="0"/>
                <a:ea typeface="Times New Roman" panose="02020603050405020304" pitchFamily="18" charset="0"/>
              </a:rPr>
              <a:t>We also have many ongoing activities, such as our regular webinar series, monthly CISO meetings, Government engagement including advocacy and response to Gov proposals, and market assessments and engagement with relevant third parties.</a:t>
            </a:r>
          </a:p>
          <a:p>
            <a:pPr defTabSz="984512">
              <a:defRPr/>
            </a:pPr>
            <a:endParaRPr lang="en-US" sz="1200" dirty="0">
              <a:effectLst/>
              <a:latin typeface="Times New Roman" panose="02020603050405020304" pitchFamily="18" charset="0"/>
              <a:ea typeface="Times New Roman" panose="02020603050405020304" pitchFamily="18" charset="0"/>
            </a:endParaRPr>
          </a:p>
          <a:p>
            <a:pPr defTabSz="984512">
              <a:defRPr/>
            </a:pPr>
            <a:r>
              <a:rPr lang="en-US" sz="1200" dirty="0">
                <a:effectLst/>
                <a:latin typeface="Times New Roman" panose="02020603050405020304" pitchFamily="18" charset="0"/>
                <a:ea typeface="Times New Roman" panose="02020603050405020304" pitchFamily="18" charset="0"/>
              </a:rPr>
              <a:t>I won’t cover these items in depth today, but I just wanted to note the activities and mention if you have specific questions about any of these please reach out to me.</a:t>
            </a:r>
          </a:p>
          <a:p>
            <a:pPr defTabSz="984512">
              <a:defRPr/>
            </a:pPr>
            <a:endParaRPr lang="en-US" sz="1200" dirty="0">
              <a:effectLst/>
              <a:latin typeface="Times New Roman" panose="02020603050405020304" pitchFamily="18" charset="0"/>
              <a:ea typeface="Times New Roman" panose="02020603050405020304" pitchFamily="18" charset="0"/>
            </a:endParaRPr>
          </a:p>
          <a:p>
            <a:pPr defTabSz="984512">
              <a:defRPr/>
            </a:pPr>
            <a:r>
              <a:rPr lang="en-US" sz="1200" dirty="0">
                <a:effectLst/>
                <a:latin typeface="Times New Roman" panose="02020603050405020304" pitchFamily="18" charset="0"/>
                <a:ea typeface="Times New Roman" panose="02020603050405020304" pitchFamily="18" charset="0"/>
              </a:rPr>
              <a:t>One item I will delve into is our 2024 cyber benchmarking</a:t>
            </a:r>
          </a:p>
          <a:p>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4</a:t>
            </a:fld>
            <a:endParaRPr lang="en-GB"/>
          </a:p>
        </p:txBody>
      </p:sp>
    </p:spTree>
    <p:extLst>
      <p:ext uri="{BB962C8B-B14F-4D97-AF65-F5344CB8AC3E}">
        <p14:creationId xmlns:p14="http://schemas.microsoft.com/office/powerpoint/2010/main" val="209529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BB3B9-315E-E308-B7EA-82FE2D383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60196-DBD9-5C5F-9F73-16193CAA8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2301E-F3D3-9FDF-D601-ED853E6669E9}"/>
              </a:ext>
            </a:extLst>
          </p:cNvPr>
          <p:cNvSpPr>
            <a:spLocks noGrp="1"/>
          </p:cNvSpPr>
          <p:nvPr>
            <p:ph type="body" idx="1"/>
          </p:nvPr>
        </p:nvSpPr>
        <p:spPr/>
        <p:txBody>
          <a:bodyPr/>
          <a:lstStyle/>
          <a:p>
            <a:endParaRPr lang="en-US" dirty="0"/>
          </a:p>
          <a:p>
            <a:r>
              <a:rPr lang="en-US" dirty="0"/>
              <a:t>Challenge coming from the COO community was to better equip CISO’s to develop and deliver cyber strategies for their </a:t>
            </a:r>
            <a:r>
              <a:rPr lang="en-US" dirty="0" err="1"/>
              <a:t>organisations</a:t>
            </a:r>
            <a:r>
              <a:rPr lang="en-US" dirty="0"/>
              <a:t>.</a:t>
            </a:r>
          </a:p>
          <a:p>
            <a:endParaRPr lang="en-US" dirty="0"/>
          </a:p>
          <a:p>
            <a:r>
              <a:rPr lang="en-US" dirty="0"/>
              <a:t>This year there have been new CISO’s come into the sector and others that have been asked to develop such strategies.</a:t>
            </a:r>
          </a:p>
          <a:p>
            <a:endParaRPr lang="en-US" dirty="0"/>
          </a:p>
          <a:p>
            <a:r>
              <a:rPr lang="en-US" dirty="0"/>
              <a:t>We’ve held workshop sessions whereby those that have developed in the past have shared their approaches to developing.  For myself, I eluded to knowing why your developing a strategy and what is the context.</a:t>
            </a:r>
          </a:p>
          <a:p>
            <a:endParaRPr lang="en-US" dirty="0"/>
          </a:p>
          <a:p>
            <a:r>
              <a:rPr lang="en-US" dirty="0"/>
              <a:t>3 types of cyber strategies developed:</a:t>
            </a:r>
          </a:p>
          <a:p>
            <a:endParaRPr lang="en-US" dirty="0"/>
          </a:p>
          <a:p>
            <a:r>
              <a:rPr lang="en-US" dirty="0"/>
              <a:t>1 - to address an existing issue or problems, whether they be incident based, finance or some other pressure or any other thing that has been raised by the </a:t>
            </a:r>
            <a:r>
              <a:rPr lang="en-US" dirty="0" err="1"/>
              <a:t>organisation’s</a:t>
            </a:r>
            <a:r>
              <a:rPr lang="en-US" dirty="0"/>
              <a:t> management or board</a:t>
            </a:r>
          </a:p>
          <a:p>
            <a:r>
              <a:rPr lang="en-US" dirty="0"/>
              <a:t>2 –A compliance or risk aligned strategy – after all cyber security is really a series of controls to mitigate a business risk</a:t>
            </a:r>
          </a:p>
          <a:p>
            <a:r>
              <a:rPr lang="en-US" dirty="0"/>
              <a:t>3 – A value proposition or a way to increase value to the organization.  This is usually intrinsically linked to the organization’s strategy. </a:t>
            </a:r>
          </a:p>
          <a:p>
            <a:endParaRPr lang="en-US" dirty="0"/>
          </a:p>
          <a:p>
            <a:r>
              <a:rPr lang="en-US" dirty="0"/>
              <a:t>I shared the topology for a compliance or risk aligned strategy for Flinders University.  It is not too dissimilar to one that Karl developed for </a:t>
            </a:r>
            <a:r>
              <a:rPr lang="en-US" dirty="0" err="1"/>
              <a:t>UniSA</a:t>
            </a:r>
            <a:r>
              <a:rPr lang="en-US" dirty="0"/>
              <a:t> too.</a:t>
            </a:r>
          </a:p>
          <a:p>
            <a:endParaRPr lang="en-US" dirty="0"/>
          </a:p>
        </p:txBody>
      </p:sp>
      <p:sp>
        <p:nvSpPr>
          <p:cNvPr id="4" name="Slide Number Placeholder 3">
            <a:extLst>
              <a:ext uri="{FF2B5EF4-FFF2-40B4-BE49-F238E27FC236}">
                <a16:creationId xmlns:a16="http://schemas.microsoft.com/office/drawing/2014/main" id="{E6B7B5C8-27F5-95EC-27EE-FCC6171413F5}"/>
              </a:ext>
            </a:extLst>
          </p:cNvPr>
          <p:cNvSpPr>
            <a:spLocks noGrp="1"/>
          </p:cNvSpPr>
          <p:nvPr>
            <p:ph type="sldNum" sz="quarter" idx="5"/>
          </p:nvPr>
        </p:nvSpPr>
        <p:spPr/>
        <p:txBody>
          <a:bodyPr/>
          <a:lstStyle/>
          <a:p>
            <a:fld id="{4EA28C1B-B691-4EF7-8679-A8636103085F}" type="slidenum">
              <a:rPr lang="en-AU" smtClean="0"/>
              <a:t>5</a:t>
            </a:fld>
            <a:endParaRPr lang="en-AU"/>
          </a:p>
        </p:txBody>
      </p:sp>
    </p:spTree>
    <p:extLst>
      <p:ext uri="{BB962C8B-B14F-4D97-AF65-F5344CB8AC3E}">
        <p14:creationId xmlns:p14="http://schemas.microsoft.com/office/powerpoint/2010/main" val="303226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512">
              <a:defRPr/>
            </a:pPr>
            <a:endParaRPr lang="en-US" sz="1200" dirty="0">
              <a:effectLst/>
              <a:latin typeface="Times New Roman" panose="02020603050405020304" pitchFamily="18" charset="0"/>
              <a:ea typeface="Times New Roman" panose="02020603050405020304" pitchFamily="18" charset="0"/>
            </a:endParaRPr>
          </a:p>
          <a:p>
            <a:pPr defTabSz="984512">
              <a:defRPr/>
            </a:pPr>
            <a:r>
              <a:rPr lang="en-US" sz="1200" dirty="0">
                <a:effectLst/>
                <a:latin typeface="Times New Roman" panose="02020603050405020304" pitchFamily="18" charset="0"/>
                <a:ea typeface="Times New Roman" panose="02020603050405020304" pitchFamily="18" charset="0"/>
              </a:rPr>
              <a:t>Sharing and Connection TISN AU, Chips, ACSC, REAG, DISP, INFIN</a:t>
            </a:r>
          </a:p>
        </p:txBody>
      </p:sp>
      <p:sp>
        <p:nvSpPr>
          <p:cNvPr id="4" name="Slide Number Placeholder 3"/>
          <p:cNvSpPr>
            <a:spLocks noGrp="1"/>
          </p:cNvSpPr>
          <p:nvPr>
            <p:ph type="sldNum" sz="quarter" idx="5"/>
          </p:nvPr>
        </p:nvSpPr>
        <p:spPr/>
        <p:txBody>
          <a:bodyPr/>
          <a:lstStyle/>
          <a:p>
            <a:fld id="{4EA28C1B-B691-4EF7-8679-A8636103085F}" type="slidenum">
              <a:rPr lang="en-AU" smtClean="0"/>
              <a:t>6</a:t>
            </a:fld>
            <a:endParaRPr lang="en-AU"/>
          </a:p>
        </p:txBody>
      </p:sp>
    </p:spTree>
    <p:extLst>
      <p:ext uri="{BB962C8B-B14F-4D97-AF65-F5344CB8AC3E}">
        <p14:creationId xmlns:p14="http://schemas.microsoft.com/office/powerpoint/2010/main" val="88158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CAUDIT has a benchmarking pedigree. CAUDIT has provided a Benchmarking service since 2003. This is a key element of AHECS, bringing to the fore the individual strengths of the partners.</a:t>
            </a:r>
          </a:p>
          <a:p>
            <a:endParaRPr lang="en-US" dirty="0"/>
          </a:p>
          <a:p>
            <a:r>
              <a:rPr lang="en-US" dirty="0"/>
              <a:t>With the AHECS initiative it was quickly identified that there is limited higher education benchmarking. Any benchmarking was general externally sourced and at best may contain data from a few institutions.</a:t>
            </a:r>
          </a:p>
          <a:p>
            <a:endParaRPr lang="en-US" dirty="0"/>
          </a:p>
          <a:p>
            <a:r>
              <a:rPr lang="en-US" dirty="0"/>
              <a:t>CAUDIT, through AHECS, have undertaken three new, standalone cybersecurity benchmarking surveys. Baseline and Maturity commenced in 2020 and Systems was introduced in 2022 to expand on existing benchmarking.</a:t>
            </a:r>
          </a:p>
          <a:p>
            <a:endParaRPr lang="en-US" dirty="0"/>
          </a:p>
          <a:p>
            <a:r>
              <a:rPr lang="en-US" dirty="0"/>
              <a:t>Participation in benchmarking was on a voluntary basis.</a:t>
            </a:r>
          </a:p>
          <a:p>
            <a:endParaRPr lang="en-US" dirty="0"/>
          </a:p>
          <a:p>
            <a:r>
              <a:rPr lang="en-US" dirty="0"/>
              <a:t>Baseline benchmarking covered 11 major areas including the CISO, Cybersecurity in the Institution, Cybersecurity Frameworks and Standards, Governance, Cyber Threats, Funding of Cybersecurity and Future Cybersecurity Priorities.</a:t>
            </a:r>
          </a:p>
          <a:p>
            <a:pPr marL="0" indent="0" defTabSz="984512">
              <a:buNone/>
              <a:defRPr/>
            </a:pPr>
            <a:endParaRPr lang="en-US" sz="1200" b="0" dirty="0"/>
          </a:p>
          <a:p>
            <a:pPr marL="0" indent="0" defTabSz="984512">
              <a:buNone/>
              <a:defRPr/>
            </a:pPr>
            <a:r>
              <a:rPr lang="en-US" sz="1200" b="0" dirty="0"/>
              <a:t>Our systems benchmarking goes into more detail regarding the particular systems in use across institutions, security operations, vulnerability management, and incident response.</a:t>
            </a:r>
          </a:p>
          <a:p>
            <a:pPr marL="0" indent="0" defTabSz="984512">
              <a:buNone/>
              <a:defRPr/>
            </a:pPr>
            <a:r>
              <a:rPr lang="en-US" sz="1200" b="0" dirty="0"/>
              <a:t>And this information becomes valuable when institutions are working on project activities for upgrades or system changes or have system specific queries</a:t>
            </a:r>
          </a:p>
          <a:p>
            <a:pPr marL="0" indent="0" defTabSz="984512">
              <a:buNone/>
              <a:defRPr/>
            </a:pPr>
            <a:endParaRPr lang="en-US" sz="1200" b="0" dirty="0"/>
          </a:p>
          <a:p>
            <a:endParaRPr lang="en-US" dirty="0"/>
          </a:p>
          <a:p>
            <a:r>
              <a:rPr lang="en-US" dirty="0"/>
              <a:t>From the benchmarking aggregated, we provide </a:t>
            </a:r>
            <a:r>
              <a:rPr lang="en-US" dirty="0" err="1"/>
              <a:t>anonymised</a:t>
            </a:r>
            <a:r>
              <a:rPr lang="en-US" dirty="0"/>
              <a:t> results to all participating institutions. </a:t>
            </a:r>
          </a:p>
          <a:p>
            <a:endParaRPr lang="en-US" dirty="0"/>
          </a:p>
          <a:p>
            <a:r>
              <a:rPr lang="en-US" dirty="0"/>
              <a:t>4</a:t>
            </a:r>
            <a:r>
              <a:rPr lang="en-US" baseline="30000" dirty="0"/>
              <a:t>th</a:t>
            </a:r>
            <a:r>
              <a:rPr lang="en-US" dirty="0"/>
              <a:t> year</a:t>
            </a:r>
          </a:p>
          <a:p>
            <a:endParaRPr lang="en-US" dirty="0"/>
          </a:p>
          <a:p>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7</a:t>
            </a:fld>
            <a:endParaRPr lang="en-GB"/>
          </a:p>
        </p:txBody>
      </p:sp>
    </p:spTree>
    <p:extLst>
      <p:ext uri="{BB962C8B-B14F-4D97-AF65-F5344CB8AC3E}">
        <p14:creationId xmlns:p14="http://schemas.microsoft.com/office/powerpoint/2010/main" val="131144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Unpatched vulnerabilities</a:t>
            </a:r>
          </a:p>
          <a:p>
            <a:r>
              <a:rPr lang="en-GB" dirty="0"/>
              <a:t>Ransomware</a:t>
            </a:r>
          </a:p>
          <a:p>
            <a:r>
              <a:rPr lang="en-GB" dirty="0"/>
              <a:t>Phishing</a:t>
            </a:r>
          </a:p>
          <a:p>
            <a:endParaRPr lang="en-GB" dirty="0"/>
          </a:p>
          <a:p>
            <a:endParaRPr lang="en-GB" dirty="0"/>
          </a:p>
          <a:p>
            <a:r>
              <a:rPr lang="en-GB" dirty="0"/>
              <a:t>Increase insider threat 2024</a:t>
            </a:r>
          </a:p>
          <a:p>
            <a:endParaRPr lang="en-GB" dirty="0"/>
          </a:p>
          <a:p>
            <a:r>
              <a:rPr lang="en-GB" dirty="0"/>
              <a:t>Reduce remote work</a:t>
            </a:r>
          </a:p>
          <a:p>
            <a:r>
              <a:rPr lang="en-GB" dirty="0"/>
              <a:t>Reduce IP theft</a:t>
            </a:r>
            <a:endParaRPr lang="en-AU" dirty="0"/>
          </a:p>
        </p:txBody>
      </p:sp>
      <p:sp>
        <p:nvSpPr>
          <p:cNvPr id="4" name="Slide Number Placeholder 3"/>
          <p:cNvSpPr>
            <a:spLocks noGrp="1"/>
          </p:cNvSpPr>
          <p:nvPr>
            <p:ph type="sldNum" sz="quarter" idx="5"/>
          </p:nvPr>
        </p:nvSpPr>
        <p:spPr/>
        <p:txBody>
          <a:bodyPr/>
          <a:lstStyle/>
          <a:p>
            <a:fld id="{7CB958B6-20A3-42FD-BDE1-7774DB988AAB}" type="slidenum">
              <a:rPr lang="en-GB" smtClean="0"/>
              <a:t>8</a:t>
            </a:fld>
            <a:endParaRPr lang="en-GB"/>
          </a:p>
        </p:txBody>
      </p:sp>
    </p:spTree>
    <p:extLst>
      <p:ext uri="{BB962C8B-B14F-4D97-AF65-F5344CB8AC3E}">
        <p14:creationId xmlns:p14="http://schemas.microsoft.com/office/powerpoint/2010/main" val="328415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6F7C-B99B-9181-EDAA-55B00348B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771D0-22B3-5E98-5603-7CAACDEE9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ECC51-C437-DF19-8AE4-AAFC89C17058}"/>
              </a:ext>
            </a:extLst>
          </p:cNvPr>
          <p:cNvSpPr>
            <a:spLocks noGrp="1"/>
          </p:cNvSpPr>
          <p:nvPr>
            <p:ph type="body" idx="1"/>
          </p:nvPr>
        </p:nvSpPr>
        <p:spPr/>
        <p:txBody>
          <a:bodyPr/>
          <a:lstStyle/>
          <a:p>
            <a:r>
              <a:rPr lang="en-GB" dirty="0"/>
              <a:t>Vs Canada for this year</a:t>
            </a:r>
          </a:p>
          <a:p>
            <a:endParaRPr lang="en-GB" dirty="0"/>
          </a:p>
          <a:p>
            <a:r>
              <a:rPr lang="en-GB" dirty="0"/>
              <a:t>NOTE small sample size Canada</a:t>
            </a:r>
          </a:p>
          <a:p>
            <a:endParaRPr lang="en-GB" dirty="0"/>
          </a:p>
          <a:p>
            <a:r>
              <a:rPr lang="en-GB" dirty="0"/>
              <a:t>Fairly similar, </a:t>
            </a:r>
          </a:p>
          <a:p>
            <a:r>
              <a:rPr lang="en-AU" dirty="0"/>
              <a:t>Higher </a:t>
            </a:r>
            <a:r>
              <a:rPr lang="en-AU" dirty="0" err="1"/>
              <a:t>ddos</a:t>
            </a:r>
            <a:r>
              <a:rPr lang="en-AU" dirty="0"/>
              <a:t> AU</a:t>
            </a:r>
            <a:endParaRPr lang="en-GB" dirty="0"/>
          </a:p>
        </p:txBody>
      </p:sp>
      <p:sp>
        <p:nvSpPr>
          <p:cNvPr id="4" name="Slide Number Placeholder 3">
            <a:extLst>
              <a:ext uri="{FF2B5EF4-FFF2-40B4-BE49-F238E27FC236}">
                <a16:creationId xmlns:a16="http://schemas.microsoft.com/office/drawing/2014/main" id="{5F1FD003-6395-41C2-6F6A-1D65B9EF5FC3}"/>
              </a:ext>
            </a:extLst>
          </p:cNvPr>
          <p:cNvSpPr>
            <a:spLocks noGrp="1"/>
          </p:cNvSpPr>
          <p:nvPr>
            <p:ph type="sldNum" sz="quarter" idx="5"/>
          </p:nvPr>
        </p:nvSpPr>
        <p:spPr/>
        <p:txBody>
          <a:bodyPr/>
          <a:lstStyle/>
          <a:p>
            <a:fld id="{7CB958B6-20A3-42FD-BDE1-7774DB988AAB}" type="slidenum">
              <a:rPr lang="en-GB" smtClean="0"/>
              <a:t>9</a:t>
            </a:fld>
            <a:endParaRPr lang="en-GB"/>
          </a:p>
        </p:txBody>
      </p:sp>
    </p:spTree>
    <p:extLst>
      <p:ext uri="{BB962C8B-B14F-4D97-AF65-F5344CB8AC3E}">
        <p14:creationId xmlns:p14="http://schemas.microsoft.com/office/powerpoint/2010/main" val="250129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019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24899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6244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97723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25563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6853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03349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04E684-10F4-4CC3-A0B9-F03AA7BE37CF}"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1030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04E684-10F4-4CC3-A0B9-F03AA7BE37CF}" type="datetimeFigureOut">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98736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5776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4E684-10F4-4CC3-A0B9-F03AA7BE37CF}" type="datetimeFigureOut">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0297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62984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5211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09504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03067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14789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1190625" y="1151931"/>
            <a:ext cx="9810750" cy="2321719"/>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400"/>
              <a:buFont typeface="Arial"/>
              <a:buNone/>
              <a:defRPr sz="5625" b="0" i="0" u="none" strike="noStrike" cap="none">
                <a:solidFill>
                  <a:srgbClr val="000000"/>
                </a:solidFill>
                <a:latin typeface="Helvetica Neue"/>
                <a:ea typeface="Helvetica Neue"/>
                <a:cs typeface="Helvetica Neue"/>
                <a:sym typeface="Helvetica Neue"/>
              </a:defRPr>
            </a:lvl9pPr>
          </a:lstStyle>
          <a:p>
            <a:endParaRPr/>
          </a:p>
        </p:txBody>
      </p:sp>
      <p:sp>
        <p:nvSpPr>
          <p:cNvPr id="10" name="Google Shape;10;p2"/>
          <p:cNvSpPr txBox="1">
            <a:spLocks noGrp="1"/>
          </p:cNvSpPr>
          <p:nvPr>
            <p:ph type="body" idx="1"/>
          </p:nvPr>
        </p:nvSpPr>
        <p:spPr>
          <a:xfrm>
            <a:off x="1190625" y="3536156"/>
            <a:ext cx="9810750" cy="794742"/>
          </a:xfrm>
          <a:prstGeom prst="rect">
            <a:avLst/>
          </a:prstGeom>
          <a:noFill/>
          <a:ln>
            <a:noFill/>
          </a:ln>
        </p:spPr>
        <p:txBody>
          <a:bodyPr spcFirstLastPara="1" wrap="square" lIns="91425" tIns="91425" rIns="91425" bIns="91425" anchor="t" anchorCtr="0">
            <a:noAutofit/>
          </a:bodyPr>
          <a:lstStyle>
            <a:lvl1pPr marL="321457" marR="0" lvl="0"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1pPr>
            <a:lvl2pPr marL="642915" marR="0" lvl="1"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2pPr>
            <a:lvl3pPr marL="964372" marR="0" lvl="2"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3pPr>
            <a:lvl4pPr marL="1285829" marR="0" lvl="3"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4pPr>
            <a:lvl5pPr marL="1607287" marR="0" lvl="4"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5pPr>
            <a:lvl6pPr marL="1928744" marR="0" lvl="5"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6pPr>
            <a:lvl7pPr marL="2250201" marR="0" lvl="6"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7pPr>
            <a:lvl8pPr marL="2571659" marR="0" lvl="7"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8pPr>
            <a:lvl9pPr marL="2893116" marR="0" lvl="8" indent="-160729" algn="l" rtl="0">
              <a:lnSpc>
                <a:spcPct val="100000"/>
              </a:lnSpc>
              <a:spcBef>
                <a:spcPts val="2953"/>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9pPr>
          </a:lstStyle>
          <a:p>
            <a:endParaRPr/>
          </a:p>
        </p:txBody>
      </p:sp>
      <p:sp>
        <p:nvSpPr>
          <p:cNvPr id="11" name="Google Shape;11;p2"/>
          <p:cNvSpPr txBox="1">
            <a:spLocks noGrp="1"/>
          </p:cNvSpPr>
          <p:nvPr>
            <p:ph type="dt" idx="10"/>
          </p:nvPr>
        </p:nvSpPr>
        <p:spPr>
          <a:xfrm>
            <a:off x="0" y="1"/>
            <a:ext cx="2812500" cy="2109375"/>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2"/>
          <p:cNvSpPr txBox="1">
            <a:spLocks noGrp="1"/>
          </p:cNvSpPr>
          <p:nvPr>
            <p:ph type="ftr" idx="11"/>
          </p:nvPr>
        </p:nvSpPr>
        <p:spPr>
          <a:xfrm>
            <a:off x="0" y="1"/>
            <a:ext cx="2812500" cy="2109375"/>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400"/>
              <a:buFont typeface="Arial"/>
              <a:buNone/>
              <a:defRPr sz="2531" b="0" i="0" u="none" strike="noStrike" cap="none">
                <a:solidFill>
                  <a:srgbClr val="000000"/>
                </a:solidFill>
                <a:latin typeface="Helvetica Neue"/>
                <a:ea typeface="Helvetica Neue"/>
                <a:cs typeface="Helvetica Neue"/>
                <a:sym typeface="Helvetica Neue"/>
              </a:defRPr>
            </a:lvl9pPr>
          </a:lstStyle>
          <a:p>
            <a:endParaRPr/>
          </a:p>
        </p:txBody>
      </p:sp>
      <p:sp>
        <p:nvSpPr>
          <p:cNvPr id="13" name="Google Shape;13;p2"/>
          <p:cNvSpPr txBox="1">
            <a:spLocks noGrp="1"/>
          </p:cNvSpPr>
          <p:nvPr>
            <p:ph type="sldNum" idx="12"/>
          </p:nvPr>
        </p:nvSpPr>
        <p:spPr>
          <a:xfrm>
            <a:off x="0" y="1"/>
            <a:ext cx="2812500" cy="210937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3600"/>
              <a:buFont typeface="Arial"/>
              <a:buNone/>
              <a:defRPr sz="2531"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sz="984">
              <a:latin typeface="Arial"/>
              <a:ea typeface="Arial"/>
              <a:cs typeface="Arial"/>
              <a:sym typeface="Arial"/>
            </a:endParaRPr>
          </a:p>
        </p:txBody>
      </p:sp>
    </p:spTree>
    <p:extLst>
      <p:ext uri="{BB962C8B-B14F-4D97-AF65-F5344CB8AC3E}">
        <p14:creationId xmlns:p14="http://schemas.microsoft.com/office/powerpoint/2010/main" val="3806595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light 01">
    <p:bg>
      <p:bgPr>
        <a:gradFill>
          <a:gsLst>
            <a:gs pos="5000">
              <a:srgbClr val="27AFBA"/>
            </a:gs>
            <a:gs pos="35000">
              <a:srgbClr val="3792CD">
                <a:lumMod val="92000"/>
              </a:srgbClr>
            </a:gs>
            <a:gs pos="75000">
              <a:srgbClr val="025388"/>
            </a:gs>
          </a:gsLst>
          <a:lin ang="17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B304D-1AD9-7922-9F52-ADD6B111D0DD}"/>
              </a:ext>
            </a:extLst>
          </p:cNvPr>
          <p:cNvPicPr>
            <a:picLocks noChangeAspect="1"/>
          </p:cNvPicPr>
          <p:nvPr userDrawn="1"/>
        </p:nvPicPr>
        <p:blipFill>
          <a:blip r:embed="rId2"/>
          <a:stretch>
            <a:fillRect/>
          </a:stretch>
        </p:blipFill>
        <p:spPr>
          <a:xfrm>
            <a:off x="-7568" y="-14757"/>
            <a:ext cx="8694368" cy="6887513"/>
          </a:xfrm>
          <a:prstGeom prst="rect">
            <a:avLst/>
          </a:prstGeom>
        </p:spPr>
      </p:pic>
      <p:sp>
        <p:nvSpPr>
          <p:cNvPr id="8" name="Text Placeholder 5">
            <a:extLst>
              <a:ext uri="{FF2B5EF4-FFF2-40B4-BE49-F238E27FC236}">
                <a16:creationId xmlns:a16="http://schemas.microsoft.com/office/drawing/2014/main" id="{BB7118CB-BD6B-D3D4-BDA3-33DA27D14413}"/>
              </a:ext>
            </a:extLst>
          </p:cNvPr>
          <p:cNvSpPr>
            <a:spLocks noGrp="1"/>
          </p:cNvSpPr>
          <p:nvPr>
            <p:ph type="body" sz="quarter" idx="11" hasCustomPrompt="1"/>
          </p:nvPr>
        </p:nvSpPr>
        <p:spPr>
          <a:xfrm>
            <a:off x="436367" y="2531344"/>
            <a:ext cx="7042150" cy="437324"/>
          </a:xfrm>
          <a:prstGeom prst="rect">
            <a:avLst/>
          </a:prstGeom>
        </p:spPr>
        <p:txBody>
          <a:bodyPr tIns="180000" bIns="72000"/>
          <a:lstStyle>
            <a:lvl1pPr>
              <a:lnSpc>
                <a:spcPct val="125000"/>
              </a:lnSpc>
              <a:spcBef>
                <a:spcPts val="500"/>
              </a:spcBef>
              <a:defRPr sz="1300" baseline="0">
                <a:solidFill>
                  <a:srgbClr val="2F2F2F"/>
                </a:solidFill>
                <a:latin typeface="Graphik Regular" panose="020B0503030202060203" pitchFamily="34" charset="77"/>
              </a:defRPr>
            </a:lvl1pPr>
          </a:lstStyle>
          <a:p>
            <a:pPr lvl="0"/>
            <a:r>
              <a:rPr lang="en-US" dirty="0"/>
              <a:t>Click to edit this section</a:t>
            </a:r>
          </a:p>
        </p:txBody>
      </p:sp>
      <p:sp>
        <p:nvSpPr>
          <p:cNvPr id="12" name="Title 11">
            <a:extLst>
              <a:ext uri="{FF2B5EF4-FFF2-40B4-BE49-F238E27FC236}">
                <a16:creationId xmlns:a16="http://schemas.microsoft.com/office/drawing/2014/main" id="{98950B85-D8E6-B0F4-EB27-737A82DCE92F}"/>
              </a:ext>
            </a:extLst>
          </p:cNvPr>
          <p:cNvSpPr>
            <a:spLocks noGrp="1"/>
          </p:cNvSpPr>
          <p:nvPr>
            <p:ph type="title" hasCustomPrompt="1"/>
          </p:nvPr>
        </p:nvSpPr>
        <p:spPr>
          <a:xfrm>
            <a:off x="436367" y="2094020"/>
            <a:ext cx="7042150" cy="437324"/>
          </a:xfrm>
          <a:prstGeom prst="rect">
            <a:avLst/>
          </a:prstGeom>
        </p:spPr>
        <p:txBody>
          <a:bodyPr/>
          <a:lstStyle>
            <a:lvl1pPr>
              <a:defRPr baseline="0">
                <a:solidFill>
                  <a:srgbClr val="025388"/>
                </a:solidFill>
              </a:defRPr>
            </a:lvl1pPr>
          </a:lstStyle>
          <a:p>
            <a:r>
              <a:rPr lang="en-US" dirty="0"/>
              <a:t>Click to edit master title</a:t>
            </a:r>
          </a:p>
        </p:txBody>
      </p:sp>
      <p:pic>
        <p:nvPicPr>
          <p:cNvPr id="2" name="Picture 1">
            <a:extLst>
              <a:ext uri="{FF2B5EF4-FFF2-40B4-BE49-F238E27FC236}">
                <a16:creationId xmlns:a16="http://schemas.microsoft.com/office/drawing/2014/main" id="{FD70A697-9A91-909D-0131-31E8371245C6}"/>
              </a:ext>
            </a:extLst>
          </p:cNvPr>
          <p:cNvPicPr>
            <a:picLocks noChangeAspect="1"/>
          </p:cNvPicPr>
          <p:nvPr userDrawn="1"/>
        </p:nvPicPr>
        <p:blipFill>
          <a:blip r:embed="rId3"/>
          <a:srcRect/>
          <a:stretch/>
        </p:blipFill>
        <p:spPr>
          <a:xfrm>
            <a:off x="465335" y="6318244"/>
            <a:ext cx="2873479" cy="299728"/>
          </a:xfrm>
          <a:prstGeom prst="rect">
            <a:avLst/>
          </a:prstGeom>
        </p:spPr>
      </p:pic>
      <p:pic>
        <p:nvPicPr>
          <p:cNvPr id="3" name="Picture 2">
            <a:extLst>
              <a:ext uri="{FF2B5EF4-FFF2-40B4-BE49-F238E27FC236}">
                <a16:creationId xmlns:a16="http://schemas.microsoft.com/office/drawing/2014/main" id="{04575649-DA95-EF7E-EC8D-DE7EEDF2A67C}"/>
              </a:ext>
            </a:extLst>
          </p:cNvPr>
          <p:cNvPicPr>
            <a:picLocks noChangeAspect="1"/>
          </p:cNvPicPr>
          <p:nvPr userDrawn="1"/>
        </p:nvPicPr>
        <p:blipFill>
          <a:blip r:embed="rId4"/>
          <a:srcRect/>
          <a:stretch/>
        </p:blipFill>
        <p:spPr>
          <a:xfrm>
            <a:off x="250252" y="139668"/>
            <a:ext cx="2682520" cy="1439120"/>
          </a:xfrm>
          <a:prstGeom prst="rect">
            <a:avLst/>
          </a:prstGeom>
        </p:spPr>
      </p:pic>
    </p:spTree>
    <p:extLst>
      <p:ext uri="{BB962C8B-B14F-4D97-AF65-F5344CB8AC3E}">
        <p14:creationId xmlns:p14="http://schemas.microsoft.com/office/powerpoint/2010/main" val="2288194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light 02">
    <p:bg>
      <p:bgPr>
        <a:gradFill>
          <a:gsLst>
            <a:gs pos="5000">
              <a:srgbClr val="27AFBA"/>
            </a:gs>
            <a:gs pos="35000">
              <a:srgbClr val="3792CD">
                <a:lumMod val="92000"/>
              </a:srgbClr>
            </a:gs>
            <a:gs pos="75000">
              <a:srgbClr val="025388"/>
            </a:gs>
          </a:gsLst>
          <a:lin ang="17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B304D-1AD9-7922-9F52-ADD6B111D0DD}"/>
              </a:ext>
            </a:extLst>
          </p:cNvPr>
          <p:cNvPicPr>
            <a:picLocks noChangeAspect="1"/>
          </p:cNvPicPr>
          <p:nvPr userDrawn="1"/>
        </p:nvPicPr>
        <p:blipFill>
          <a:blip r:embed="rId2"/>
          <a:stretch>
            <a:fillRect/>
          </a:stretch>
        </p:blipFill>
        <p:spPr>
          <a:xfrm rot="10800000">
            <a:off x="3497632" y="-14757"/>
            <a:ext cx="8694368" cy="6887513"/>
          </a:xfrm>
          <a:prstGeom prst="rect">
            <a:avLst/>
          </a:prstGeom>
        </p:spPr>
      </p:pic>
      <p:sp>
        <p:nvSpPr>
          <p:cNvPr id="8" name="Text Placeholder 5">
            <a:extLst>
              <a:ext uri="{FF2B5EF4-FFF2-40B4-BE49-F238E27FC236}">
                <a16:creationId xmlns:a16="http://schemas.microsoft.com/office/drawing/2014/main" id="{BB7118CB-BD6B-D3D4-BDA3-33DA27D14413}"/>
              </a:ext>
            </a:extLst>
          </p:cNvPr>
          <p:cNvSpPr>
            <a:spLocks noGrp="1"/>
          </p:cNvSpPr>
          <p:nvPr>
            <p:ph type="body" sz="quarter" idx="11" hasCustomPrompt="1"/>
          </p:nvPr>
        </p:nvSpPr>
        <p:spPr>
          <a:xfrm>
            <a:off x="4732794" y="2230720"/>
            <a:ext cx="7042150" cy="437324"/>
          </a:xfrm>
          <a:prstGeom prst="rect">
            <a:avLst/>
          </a:prstGeom>
        </p:spPr>
        <p:txBody>
          <a:bodyPr tIns="180000" bIns="72000"/>
          <a:lstStyle>
            <a:lvl1pPr>
              <a:lnSpc>
                <a:spcPct val="125000"/>
              </a:lnSpc>
              <a:spcBef>
                <a:spcPts val="500"/>
              </a:spcBef>
              <a:defRPr sz="1300" baseline="0">
                <a:solidFill>
                  <a:srgbClr val="2F2F2F"/>
                </a:solidFill>
                <a:latin typeface="Graphik Regular" panose="020B0503030202060203" pitchFamily="34" charset="77"/>
              </a:defRPr>
            </a:lvl1pPr>
          </a:lstStyle>
          <a:p>
            <a:pPr lvl="0"/>
            <a:r>
              <a:rPr lang="en-US" dirty="0"/>
              <a:t>Click to edit this section</a:t>
            </a:r>
          </a:p>
        </p:txBody>
      </p:sp>
      <p:sp>
        <p:nvSpPr>
          <p:cNvPr id="12" name="Title 11">
            <a:extLst>
              <a:ext uri="{FF2B5EF4-FFF2-40B4-BE49-F238E27FC236}">
                <a16:creationId xmlns:a16="http://schemas.microsoft.com/office/drawing/2014/main" id="{98950B85-D8E6-B0F4-EB27-737A82DCE92F}"/>
              </a:ext>
            </a:extLst>
          </p:cNvPr>
          <p:cNvSpPr>
            <a:spLocks noGrp="1"/>
          </p:cNvSpPr>
          <p:nvPr>
            <p:ph type="title" hasCustomPrompt="1"/>
          </p:nvPr>
        </p:nvSpPr>
        <p:spPr>
          <a:xfrm>
            <a:off x="4732794" y="1793396"/>
            <a:ext cx="7042150" cy="437324"/>
          </a:xfrm>
          <a:prstGeom prst="rect">
            <a:avLst/>
          </a:prstGeom>
        </p:spPr>
        <p:txBody>
          <a:bodyPr/>
          <a:lstStyle>
            <a:lvl1pPr>
              <a:defRPr baseline="0">
                <a:solidFill>
                  <a:srgbClr val="025388"/>
                </a:solidFill>
              </a:defRPr>
            </a:lvl1pPr>
          </a:lstStyle>
          <a:p>
            <a:r>
              <a:rPr lang="en-US" dirty="0"/>
              <a:t>Click to edit master title</a:t>
            </a:r>
          </a:p>
        </p:txBody>
      </p:sp>
      <p:pic>
        <p:nvPicPr>
          <p:cNvPr id="3" name="Picture 2">
            <a:extLst>
              <a:ext uri="{FF2B5EF4-FFF2-40B4-BE49-F238E27FC236}">
                <a16:creationId xmlns:a16="http://schemas.microsoft.com/office/drawing/2014/main" id="{7CE83029-DD1B-FDD3-75E9-03F8FD1AFC39}"/>
              </a:ext>
            </a:extLst>
          </p:cNvPr>
          <p:cNvPicPr>
            <a:picLocks noChangeAspect="1"/>
          </p:cNvPicPr>
          <p:nvPr userDrawn="1"/>
        </p:nvPicPr>
        <p:blipFill>
          <a:blip r:embed="rId3"/>
          <a:srcRect/>
          <a:stretch/>
        </p:blipFill>
        <p:spPr>
          <a:xfrm>
            <a:off x="8940263" y="6318244"/>
            <a:ext cx="2873479" cy="299728"/>
          </a:xfrm>
          <a:prstGeom prst="rect">
            <a:avLst/>
          </a:prstGeom>
        </p:spPr>
      </p:pic>
    </p:spTree>
    <p:extLst>
      <p:ext uri="{BB962C8B-B14F-4D97-AF65-F5344CB8AC3E}">
        <p14:creationId xmlns:p14="http://schemas.microsoft.com/office/powerpoint/2010/main" val="1780054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light 0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9607-949C-3D40-5422-CDA54C4FDE49}"/>
              </a:ext>
            </a:extLst>
          </p:cNvPr>
          <p:cNvSpPr>
            <a:spLocks noGrp="1"/>
          </p:cNvSpPr>
          <p:nvPr>
            <p:ph type="title"/>
          </p:nvPr>
        </p:nvSpPr>
        <p:spPr>
          <a:xfrm>
            <a:off x="461419" y="2105307"/>
            <a:ext cx="5609727" cy="550233"/>
          </a:xfrm>
          <a:prstGeom prst="rect">
            <a:avLst/>
          </a:prstGeom>
        </p:spPr>
        <p:txBody>
          <a:bodyPr/>
          <a:lstStyle>
            <a:lvl1pPr>
              <a:defRPr baseline="0">
                <a:solidFill>
                  <a:srgbClr val="025388"/>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C44B6309-8348-29DB-E5E8-6D2480D79024}"/>
              </a:ext>
            </a:extLst>
          </p:cNvPr>
          <p:cNvSpPr>
            <a:spLocks noGrp="1"/>
          </p:cNvSpPr>
          <p:nvPr>
            <p:ph type="body" sz="quarter" idx="11"/>
          </p:nvPr>
        </p:nvSpPr>
        <p:spPr>
          <a:xfrm>
            <a:off x="436564" y="2677842"/>
            <a:ext cx="5634582" cy="3457575"/>
          </a:xfrm>
          <a:prstGeom prst="rect">
            <a:avLst/>
          </a:prstGeom>
        </p:spPr>
        <p:txBody>
          <a:bodyPr tIns="180000" bIns="36000"/>
          <a:lstStyle>
            <a:lvl1pPr>
              <a:lnSpc>
                <a:spcPct val="125000"/>
              </a:lnSpc>
              <a:spcBef>
                <a:spcPts val="500"/>
              </a:spcBef>
              <a:defRPr sz="1300" baseline="0">
                <a:solidFill>
                  <a:srgbClr val="2F2F2F"/>
                </a:solidFill>
                <a:latin typeface="Graphik Regular" panose="020B0503030202060203" pitchFamily="34" charset="77"/>
              </a:defRPr>
            </a:lvl1pPr>
            <a:lvl2pPr>
              <a:defRPr sz="1500" baseline="0">
                <a:latin typeface="Graphik Regular" panose="020B0503030202060203" pitchFamily="34" charset="77"/>
              </a:defRPr>
            </a:lvl2pPr>
            <a:lvl3pPr>
              <a:defRPr sz="1500" baseline="0">
                <a:latin typeface="Graphik Regular" panose="020B0503030202060203" pitchFamily="34" charset="77"/>
              </a:defRPr>
            </a:lvl3pPr>
            <a:lvl4pPr>
              <a:defRPr sz="1500" baseline="0">
                <a:latin typeface="Graphik Regular" panose="020B0503030202060203" pitchFamily="34" charset="77"/>
              </a:defRPr>
            </a:lvl4pPr>
            <a:lvl5pPr>
              <a:defRPr sz="1500" baseline="0">
                <a:latin typeface="Graphik Regular" panose="020B0503030202060203" pitchFamily="34" charset="77"/>
              </a:defRPr>
            </a:lvl5pPr>
          </a:lstStyle>
          <a:p>
            <a:pPr lvl="0"/>
            <a:r>
              <a:rPr lang="en-US" dirty="0"/>
              <a:t>Click to edit Master text styles</a:t>
            </a:r>
          </a:p>
        </p:txBody>
      </p:sp>
      <p:sp>
        <p:nvSpPr>
          <p:cNvPr id="9" name="Content Placeholder 7">
            <a:extLst>
              <a:ext uri="{FF2B5EF4-FFF2-40B4-BE49-F238E27FC236}">
                <a16:creationId xmlns:a16="http://schemas.microsoft.com/office/drawing/2014/main" id="{E880205F-D7B8-EBD9-1388-437E0B1F538E}"/>
              </a:ext>
            </a:extLst>
          </p:cNvPr>
          <p:cNvSpPr>
            <a:spLocks noGrp="1"/>
          </p:cNvSpPr>
          <p:nvPr>
            <p:ph sz="quarter" idx="13"/>
          </p:nvPr>
        </p:nvSpPr>
        <p:spPr>
          <a:xfrm>
            <a:off x="6463430" y="0"/>
            <a:ext cx="5728570" cy="6858000"/>
          </a:xfrm>
          <a:prstGeom prst="rect">
            <a:avLst/>
          </a:prstGeom>
        </p:spPr>
        <p:txBody>
          <a:bodyPr/>
          <a:lstStyle>
            <a:lvl1pPr>
              <a:lnSpc>
                <a:spcPct val="125000"/>
              </a:lnSpc>
              <a:spcBef>
                <a:spcPts val="500"/>
              </a:spcBef>
              <a:defRPr sz="1300" baseline="0">
                <a:solidFill>
                  <a:srgbClr val="2F2F2F"/>
                </a:solidFill>
                <a:latin typeface="Graphik Regular" panose="020B0503030202060203" pitchFamily="34" charset="77"/>
              </a:defRPr>
            </a:lvl1pPr>
          </a:lstStyle>
          <a:p>
            <a:pPr lvl="0"/>
            <a:r>
              <a:rPr lang="en-US" dirty="0"/>
              <a:t>Click to edit Master text</a:t>
            </a:r>
          </a:p>
        </p:txBody>
      </p:sp>
      <p:pic>
        <p:nvPicPr>
          <p:cNvPr id="3" name="Picture 2">
            <a:extLst>
              <a:ext uri="{FF2B5EF4-FFF2-40B4-BE49-F238E27FC236}">
                <a16:creationId xmlns:a16="http://schemas.microsoft.com/office/drawing/2014/main" id="{65D0D4A9-CE5E-9344-ADD8-8C2B8C031F8C}"/>
              </a:ext>
            </a:extLst>
          </p:cNvPr>
          <p:cNvPicPr>
            <a:picLocks noChangeAspect="1"/>
          </p:cNvPicPr>
          <p:nvPr userDrawn="1"/>
        </p:nvPicPr>
        <p:blipFill>
          <a:blip r:embed="rId2"/>
          <a:srcRect/>
          <a:stretch/>
        </p:blipFill>
        <p:spPr>
          <a:xfrm>
            <a:off x="465335" y="6318244"/>
            <a:ext cx="2873479" cy="299728"/>
          </a:xfrm>
          <a:prstGeom prst="rect">
            <a:avLst/>
          </a:prstGeom>
        </p:spPr>
      </p:pic>
      <p:pic>
        <p:nvPicPr>
          <p:cNvPr id="5" name="Picture 4">
            <a:extLst>
              <a:ext uri="{FF2B5EF4-FFF2-40B4-BE49-F238E27FC236}">
                <a16:creationId xmlns:a16="http://schemas.microsoft.com/office/drawing/2014/main" id="{8BEDC010-58DF-7B56-C345-8B7D0568BDB2}"/>
              </a:ext>
            </a:extLst>
          </p:cNvPr>
          <p:cNvPicPr>
            <a:picLocks noChangeAspect="1"/>
          </p:cNvPicPr>
          <p:nvPr userDrawn="1"/>
        </p:nvPicPr>
        <p:blipFill>
          <a:blip r:embed="rId3"/>
          <a:srcRect/>
          <a:stretch/>
        </p:blipFill>
        <p:spPr>
          <a:xfrm>
            <a:off x="250252" y="139668"/>
            <a:ext cx="2682520" cy="1439120"/>
          </a:xfrm>
          <a:prstGeom prst="rect">
            <a:avLst/>
          </a:prstGeom>
        </p:spPr>
      </p:pic>
    </p:spTree>
    <p:extLst>
      <p:ext uri="{BB962C8B-B14F-4D97-AF65-F5344CB8AC3E}">
        <p14:creationId xmlns:p14="http://schemas.microsoft.com/office/powerpoint/2010/main" val="3389481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light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F9C6E-8A14-46CA-918A-055F029E443A}"/>
              </a:ext>
            </a:extLst>
          </p:cNvPr>
          <p:cNvPicPr>
            <a:picLocks noChangeAspect="1"/>
          </p:cNvPicPr>
          <p:nvPr userDrawn="1"/>
        </p:nvPicPr>
        <p:blipFill>
          <a:blip r:embed="rId3"/>
          <a:srcRect/>
          <a:stretch/>
        </p:blipFill>
        <p:spPr>
          <a:xfrm>
            <a:off x="8940263" y="6318244"/>
            <a:ext cx="2873479" cy="299728"/>
          </a:xfrm>
          <a:prstGeom prst="rect">
            <a:avLst/>
          </a:prstGeom>
        </p:spPr>
      </p:pic>
      <p:sp>
        <p:nvSpPr>
          <p:cNvPr id="7" name="Title 11">
            <a:extLst>
              <a:ext uri="{FF2B5EF4-FFF2-40B4-BE49-F238E27FC236}">
                <a16:creationId xmlns:a16="http://schemas.microsoft.com/office/drawing/2014/main" id="{AE1AF664-5C74-C0FC-90F8-CF5132FE07A0}"/>
              </a:ext>
            </a:extLst>
          </p:cNvPr>
          <p:cNvSpPr>
            <a:spLocks noGrp="1"/>
          </p:cNvSpPr>
          <p:nvPr>
            <p:ph type="title" hasCustomPrompt="1"/>
          </p:nvPr>
        </p:nvSpPr>
        <p:spPr>
          <a:xfrm>
            <a:off x="609973" y="2181727"/>
            <a:ext cx="3817648" cy="2502568"/>
          </a:xfrm>
          <a:prstGeom prst="rect">
            <a:avLst/>
          </a:prstGeom>
        </p:spPr>
        <p:txBody>
          <a:bodyPr anchor="ctr" anchorCtr="0"/>
          <a:lstStyle>
            <a:lvl1pPr>
              <a:defRPr baseline="0">
                <a:solidFill>
                  <a:schemeClr val="bg1"/>
                </a:solidFill>
              </a:defRPr>
            </a:lvl1pPr>
          </a:lstStyle>
          <a:p>
            <a:r>
              <a:rPr lang="en-US" dirty="0"/>
              <a:t>Click to edit master title</a:t>
            </a:r>
          </a:p>
        </p:txBody>
      </p:sp>
      <p:sp>
        <p:nvSpPr>
          <p:cNvPr id="9" name="Text Placeholder 8">
            <a:extLst>
              <a:ext uri="{FF2B5EF4-FFF2-40B4-BE49-F238E27FC236}">
                <a16:creationId xmlns:a16="http://schemas.microsoft.com/office/drawing/2014/main" id="{D04C56FC-61C1-2B12-7F6A-70A83ACDCE38}"/>
              </a:ext>
            </a:extLst>
          </p:cNvPr>
          <p:cNvSpPr>
            <a:spLocks noGrp="1"/>
          </p:cNvSpPr>
          <p:nvPr>
            <p:ph type="body" sz="quarter" idx="10"/>
          </p:nvPr>
        </p:nvSpPr>
        <p:spPr>
          <a:xfrm>
            <a:off x="5374106" y="1443038"/>
            <a:ext cx="6289258" cy="4540250"/>
          </a:xfrm>
          <a:prstGeom prst="rect">
            <a:avLst/>
          </a:prstGeom>
        </p:spPr>
        <p:txBody>
          <a:bodyPr numCol="2" spcCol="360000"/>
          <a:lstStyle>
            <a:lvl1pPr>
              <a:defRPr sz="2000" baseline="0">
                <a:solidFill>
                  <a:srgbClr val="025388"/>
                </a:solidFill>
                <a:latin typeface="Montserrat Medium" pitchFamily="2" charset="77"/>
              </a:defRPr>
            </a:lvl1pPr>
            <a:lvl2pPr>
              <a:defRPr sz="1300" baseline="0">
                <a:solidFill>
                  <a:srgbClr val="2F2F2F"/>
                </a:solidFill>
              </a:defRPr>
            </a:lvl2pPr>
          </a:lstStyle>
          <a:p>
            <a:pPr lvl="0"/>
            <a:r>
              <a:rPr lang="en-US" dirty="0"/>
              <a:t>Click to edit Master text styles</a:t>
            </a:r>
          </a:p>
          <a:p>
            <a:pPr lvl="1"/>
            <a:r>
              <a:rPr lang="en-US" dirty="0"/>
              <a:t>Second level</a:t>
            </a:r>
          </a:p>
        </p:txBody>
      </p:sp>
      <p:pic>
        <p:nvPicPr>
          <p:cNvPr id="2" name="Picture 1">
            <a:extLst>
              <a:ext uri="{FF2B5EF4-FFF2-40B4-BE49-F238E27FC236}">
                <a16:creationId xmlns:a16="http://schemas.microsoft.com/office/drawing/2014/main" id="{C71E444F-210C-C3CD-9C3F-8DE61D7DB75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70415" y="139668"/>
            <a:ext cx="2642193" cy="1439120"/>
          </a:xfrm>
          <a:prstGeom prst="rect">
            <a:avLst/>
          </a:prstGeom>
        </p:spPr>
      </p:pic>
    </p:spTree>
    <p:extLst>
      <p:ext uri="{BB962C8B-B14F-4D97-AF65-F5344CB8AC3E}">
        <p14:creationId xmlns:p14="http://schemas.microsoft.com/office/powerpoint/2010/main" val="4026322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light 05">
    <p:bg>
      <p:bgPr>
        <a:solidFill>
          <a:srgbClr val="F2F2F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F9C6E-8A14-46CA-918A-055F029E443A}"/>
              </a:ext>
            </a:extLst>
          </p:cNvPr>
          <p:cNvPicPr>
            <a:picLocks noChangeAspect="1"/>
          </p:cNvPicPr>
          <p:nvPr userDrawn="1"/>
        </p:nvPicPr>
        <p:blipFill>
          <a:blip r:embed="rId2"/>
          <a:srcRect/>
          <a:stretch/>
        </p:blipFill>
        <p:spPr>
          <a:xfrm>
            <a:off x="8940263" y="6318244"/>
            <a:ext cx="2873479" cy="299728"/>
          </a:xfrm>
          <a:prstGeom prst="rect">
            <a:avLst/>
          </a:prstGeom>
        </p:spPr>
      </p:pic>
      <p:sp>
        <p:nvSpPr>
          <p:cNvPr id="9" name="Text Placeholder 8">
            <a:extLst>
              <a:ext uri="{FF2B5EF4-FFF2-40B4-BE49-F238E27FC236}">
                <a16:creationId xmlns:a16="http://schemas.microsoft.com/office/drawing/2014/main" id="{D04C56FC-61C1-2B12-7F6A-70A83ACDCE38}"/>
              </a:ext>
            </a:extLst>
          </p:cNvPr>
          <p:cNvSpPr>
            <a:spLocks noGrp="1"/>
          </p:cNvSpPr>
          <p:nvPr>
            <p:ph type="body" sz="quarter" idx="10"/>
          </p:nvPr>
        </p:nvSpPr>
        <p:spPr>
          <a:xfrm>
            <a:off x="848412" y="1989056"/>
            <a:ext cx="10814952" cy="3994232"/>
          </a:xfrm>
          <a:prstGeom prst="rect">
            <a:avLst/>
          </a:prstGeom>
        </p:spPr>
        <p:txBody>
          <a:bodyPr numCol="1" spcCol="0"/>
          <a:lstStyle>
            <a:lvl1pPr>
              <a:defRPr sz="2000" baseline="0">
                <a:solidFill>
                  <a:srgbClr val="025388"/>
                </a:solidFill>
                <a:latin typeface="Montserrat Medium" pitchFamily="2" charset="77"/>
              </a:defRPr>
            </a:lvl1pPr>
            <a:lvl2pPr>
              <a:defRPr sz="1300" baseline="0">
                <a:solidFill>
                  <a:srgbClr val="2F2F2F"/>
                </a:solidFill>
              </a:defRPr>
            </a:lvl2pPr>
          </a:lstStyle>
          <a:p>
            <a:pPr lvl="0"/>
            <a:r>
              <a:rPr lang="en-US" dirty="0"/>
              <a:t>Click to edit Master text styles</a:t>
            </a:r>
          </a:p>
          <a:p>
            <a:pPr lvl="1"/>
            <a:r>
              <a:rPr lang="en-US" dirty="0"/>
              <a:t>Second level</a:t>
            </a:r>
          </a:p>
        </p:txBody>
      </p:sp>
      <p:sp>
        <p:nvSpPr>
          <p:cNvPr id="3" name="Title 11">
            <a:extLst>
              <a:ext uri="{FF2B5EF4-FFF2-40B4-BE49-F238E27FC236}">
                <a16:creationId xmlns:a16="http://schemas.microsoft.com/office/drawing/2014/main" id="{6A59888F-3332-15F7-009D-BE76E9802F64}"/>
              </a:ext>
            </a:extLst>
          </p:cNvPr>
          <p:cNvSpPr>
            <a:spLocks noGrp="1"/>
          </p:cNvSpPr>
          <p:nvPr>
            <p:ph type="title" hasCustomPrompt="1"/>
          </p:nvPr>
        </p:nvSpPr>
        <p:spPr>
          <a:xfrm>
            <a:off x="848412" y="1443038"/>
            <a:ext cx="7042150" cy="437324"/>
          </a:xfrm>
          <a:prstGeom prst="rect">
            <a:avLst/>
          </a:prstGeom>
        </p:spPr>
        <p:txBody>
          <a:bodyPr/>
          <a:lstStyle>
            <a:lvl1pPr>
              <a:defRPr baseline="0">
                <a:solidFill>
                  <a:srgbClr val="025388"/>
                </a:solidFill>
              </a:defRPr>
            </a:lvl1pPr>
          </a:lstStyle>
          <a:p>
            <a:r>
              <a:rPr lang="en-US" dirty="0"/>
              <a:t>Click to edit master title</a:t>
            </a:r>
          </a:p>
        </p:txBody>
      </p:sp>
    </p:spTree>
    <p:extLst>
      <p:ext uri="{BB962C8B-B14F-4D97-AF65-F5344CB8AC3E}">
        <p14:creationId xmlns:p14="http://schemas.microsoft.com/office/powerpoint/2010/main" val="423726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6741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dark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ADA2-0E6F-7D33-BD9E-34467FECB8A1}"/>
              </a:ext>
            </a:extLst>
          </p:cNvPr>
          <p:cNvSpPr>
            <a:spLocks noGrp="1"/>
          </p:cNvSpPr>
          <p:nvPr>
            <p:ph type="title" hasCustomPrompt="1"/>
          </p:nvPr>
        </p:nvSpPr>
        <p:spPr>
          <a:xfrm>
            <a:off x="436367" y="2095891"/>
            <a:ext cx="5659437" cy="534576"/>
          </a:xfrm>
          <a:prstGeom prst="rect">
            <a:avLst/>
          </a:prstGeom>
        </p:spPr>
        <p:txBody>
          <a:bodyPr/>
          <a:lstStyle/>
          <a:p>
            <a:r>
              <a:rPr lang="en-US" dirty="0"/>
              <a:t>Click to edit master title</a:t>
            </a:r>
          </a:p>
        </p:txBody>
      </p:sp>
      <p:sp>
        <p:nvSpPr>
          <p:cNvPr id="6" name="Text Placeholder 5">
            <a:extLst>
              <a:ext uri="{FF2B5EF4-FFF2-40B4-BE49-F238E27FC236}">
                <a16:creationId xmlns:a16="http://schemas.microsoft.com/office/drawing/2014/main" id="{4F1B25ED-9BF1-00A7-0942-C437CB9AB7A0}"/>
              </a:ext>
            </a:extLst>
          </p:cNvPr>
          <p:cNvSpPr>
            <a:spLocks noGrp="1"/>
          </p:cNvSpPr>
          <p:nvPr>
            <p:ph type="body" sz="quarter" idx="11"/>
          </p:nvPr>
        </p:nvSpPr>
        <p:spPr>
          <a:xfrm>
            <a:off x="436563" y="2655540"/>
            <a:ext cx="5659437" cy="3457575"/>
          </a:xfrm>
          <a:prstGeom prst="rect">
            <a:avLst/>
          </a:prstGeom>
        </p:spPr>
        <p:txBody>
          <a:bodyPr/>
          <a:lstStyle>
            <a:lvl1pPr>
              <a:lnSpc>
                <a:spcPct val="125000"/>
              </a:lnSpc>
              <a:spcBef>
                <a:spcPts val="500"/>
              </a:spcBef>
              <a:defRPr sz="1300" baseline="0">
                <a:latin typeface="Graphik Regular" panose="020B0503030202060203" pitchFamily="34" charset="77"/>
              </a:defRPr>
            </a:lvl1pPr>
            <a:lvl2pPr>
              <a:defRPr sz="1500" baseline="0">
                <a:latin typeface="Graphik Regular" panose="020B0503030202060203" pitchFamily="34" charset="77"/>
              </a:defRPr>
            </a:lvl2pPr>
            <a:lvl3pPr>
              <a:defRPr sz="1500" baseline="0">
                <a:latin typeface="Graphik Regular" panose="020B0503030202060203" pitchFamily="34" charset="77"/>
              </a:defRPr>
            </a:lvl3pPr>
            <a:lvl4pPr>
              <a:defRPr sz="1500" baseline="0">
                <a:latin typeface="Graphik Regular" panose="020B0503030202060203" pitchFamily="34" charset="77"/>
              </a:defRPr>
            </a:lvl4pPr>
            <a:lvl5pPr>
              <a:defRPr sz="1500" baseline="0">
                <a:latin typeface="Graphik Regular" panose="020B0503030202060203" pitchFamily="34" charset="77"/>
              </a:defRPr>
            </a:lvl5pPr>
          </a:lstStyle>
          <a:p>
            <a:pPr lvl="0"/>
            <a:r>
              <a:rPr lang="en-US" dirty="0"/>
              <a:t>Click to edit Master text styles</a:t>
            </a:r>
          </a:p>
        </p:txBody>
      </p:sp>
      <p:sp>
        <p:nvSpPr>
          <p:cNvPr id="8" name="Content Placeholder 7">
            <a:extLst>
              <a:ext uri="{FF2B5EF4-FFF2-40B4-BE49-F238E27FC236}">
                <a16:creationId xmlns:a16="http://schemas.microsoft.com/office/drawing/2014/main" id="{B85B41ED-828C-97BA-9E25-5A3E65426436}"/>
              </a:ext>
            </a:extLst>
          </p:cNvPr>
          <p:cNvSpPr>
            <a:spLocks noGrp="1"/>
          </p:cNvSpPr>
          <p:nvPr>
            <p:ph sz="quarter" idx="12"/>
          </p:nvPr>
        </p:nvSpPr>
        <p:spPr>
          <a:xfrm>
            <a:off x="6733284" y="1115122"/>
            <a:ext cx="5022153" cy="5022153"/>
          </a:xfrm>
          <a:prstGeom prst="rect">
            <a:avLst/>
          </a:prstGeom>
        </p:spPr>
        <p:txBody>
          <a:bodyPr/>
          <a:lstStyle>
            <a:lvl1pPr>
              <a:lnSpc>
                <a:spcPct val="125000"/>
              </a:lnSpc>
              <a:spcBef>
                <a:spcPts val="500"/>
              </a:spcBef>
              <a:defRPr sz="1300" baseline="0">
                <a:latin typeface="Graphik Regular" panose="020B0503030202060203" pitchFamily="34" charset="77"/>
              </a:defRPr>
            </a:lvl1pPr>
          </a:lstStyle>
          <a:p>
            <a:pPr lvl="0"/>
            <a:r>
              <a:rPr lang="en-US" dirty="0"/>
              <a:t>Click to edit Master text</a:t>
            </a:r>
          </a:p>
        </p:txBody>
      </p:sp>
      <p:pic>
        <p:nvPicPr>
          <p:cNvPr id="12" name="Picture 11" descr="Logo&#10;&#10;Description automatically generated">
            <a:extLst>
              <a:ext uri="{FF2B5EF4-FFF2-40B4-BE49-F238E27FC236}">
                <a16:creationId xmlns:a16="http://schemas.microsoft.com/office/drawing/2014/main" id="{1C0939C6-604E-F1BD-BB23-1CE342C997A0}"/>
              </a:ext>
            </a:extLst>
          </p:cNvPr>
          <p:cNvPicPr>
            <a:picLocks noChangeAspect="1"/>
          </p:cNvPicPr>
          <p:nvPr userDrawn="1"/>
        </p:nvPicPr>
        <p:blipFill>
          <a:blip r:embed="rId2"/>
          <a:stretch>
            <a:fillRect/>
          </a:stretch>
        </p:blipFill>
        <p:spPr>
          <a:xfrm>
            <a:off x="306009" y="129226"/>
            <a:ext cx="1593810" cy="1586598"/>
          </a:xfrm>
          <a:prstGeom prst="rect">
            <a:avLst/>
          </a:prstGeom>
        </p:spPr>
      </p:pic>
      <p:pic>
        <p:nvPicPr>
          <p:cNvPr id="3" name="Picture 2">
            <a:extLst>
              <a:ext uri="{FF2B5EF4-FFF2-40B4-BE49-F238E27FC236}">
                <a16:creationId xmlns:a16="http://schemas.microsoft.com/office/drawing/2014/main" id="{68B8E7B6-5F1B-60E3-0E83-248A590E1C8D}"/>
              </a:ext>
            </a:extLst>
          </p:cNvPr>
          <p:cNvPicPr>
            <a:picLocks noChangeAspect="1"/>
          </p:cNvPicPr>
          <p:nvPr userDrawn="1"/>
        </p:nvPicPr>
        <p:blipFill>
          <a:blip r:embed="rId3"/>
          <a:srcRect/>
          <a:stretch/>
        </p:blipFill>
        <p:spPr>
          <a:xfrm>
            <a:off x="465332" y="6318244"/>
            <a:ext cx="2873486" cy="299728"/>
          </a:xfrm>
          <a:prstGeom prst="rect">
            <a:avLst/>
          </a:prstGeom>
        </p:spPr>
      </p:pic>
    </p:spTree>
    <p:extLst>
      <p:ext uri="{BB962C8B-B14F-4D97-AF65-F5344CB8AC3E}">
        <p14:creationId xmlns:p14="http://schemas.microsoft.com/office/powerpoint/2010/main" val="6783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dark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2F6D2D-BF75-24F9-84BC-4D60ECFF0CA0}"/>
              </a:ext>
            </a:extLst>
          </p:cNvPr>
          <p:cNvSpPr>
            <a:spLocks noGrp="1"/>
          </p:cNvSpPr>
          <p:nvPr>
            <p:ph type="title"/>
          </p:nvPr>
        </p:nvSpPr>
        <p:spPr>
          <a:xfrm>
            <a:off x="5364480" y="1843508"/>
            <a:ext cx="6441697" cy="511386"/>
          </a:xfrm>
          <a:prstGeom prst="rect">
            <a:avLst/>
          </a:prstGeom>
        </p:spPr>
        <p:txBody>
          <a:bodyPr tIns="0" bIns="180000"/>
          <a:lstStyle/>
          <a:p>
            <a:r>
              <a:rPr lang="en-US" dirty="0"/>
              <a:t>Click to edit Master title style</a:t>
            </a:r>
          </a:p>
        </p:txBody>
      </p:sp>
      <p:sp>
        <p:nvSpPr>
          <p:cNvPr id="9" name="Text Placeholder 8">
            <a:extLst>
              <a:ext uri="{FF2B5EF4-FFF2-40B4-BE49-F238E27FC236}">
                <a16:creationId xmlns:a16="http://schemas.microsoft.com/office/drawing/2014/main" id="{BF98BFBA-5792-392B-311B-6C7495936C45}"/>
              </a:ext>
            </a:extLst>
          </p:cNvPr>
          <p:cNvSpPr>
            <a:spLocks noGrp="1"/>
          </p:cNvSpPr>
          <p:nvPr>
            <p:ph type="body" sz="quarter" idx="11"/>
          </p:nvPr>
        </p:nvSpPr>
        <p:spPr>
          <a:xfrm>
            <a:off x="5364163" y="2391841"/>
            <a:ext cx="6442075" cy="3683000"/>
          </a:xfrm>
          <a:prstGeom prst="rect">
            <a:avLst/>
          </a:prstGeom>
        </p:spPr>
        <p:txBody>
          <a:bodyPr tIns="180000" bIns="36000"/>
          <a:lstStyle>
            <a:lvl1pPr>
              <a:lnSpc>
                <a:spcPct val="125000"/>
              </a:lnSpc>
              <a:spcBef>
                <a:spcPts val="500"/>
              </a:spcBef>
              <a:defRPr sz="1300" baseline="0">
                <a:latin typeface="Graphik Regular" panose="020B0503030202060203" pitchFamily="34" charset="77"/>
              </a:defRPr>
            </a:lvl1pPr>
            <a:lvl2pPr>
              <a:lnSpc>
                <a:spcPct val="114000"/>
              </a:lnSpc>
              <a:spcBef>
                <a:spcPts val="500"/>
              </a:spcBef>
              <a:defRPr sz="1500" baseline="0">
                <a:latin typeface="Graphik Regular" panose="020B0503030202060203" pitchFamily="34" charset="77"/>
              </a:defRPr>
            </a:lvl2pPr>
            <a:lvl3pPr>
              <a:lnSpc>
                <a:spcPct val="114000"/>
              </a:lnSpc>
              <a:spcBef>
                <a:spcPts val="500"/>
              </a:spcBef>
              <a:defRPr sz="1500" baseline="0">
                <a:latin typeface="Graphik Regular" panose="020B0503030202060203" pitchFamily="34" charset="77"/>
              </a:defRPr>
            </a:lvl3pPr>
            <a:lvl4pPr>
              <a:lnSpc>
                <a:spcPct val="114000"/>
              </a:lnSpc>
              <a:spcBef>
                <a:spcPts val="500"/>
              </a:spcBef>
              <a:defRPr sz="1500" baseline="0">
                <a:latin typeface="Graphik Regular" panose="020B0503030202060203" pitchFamily="34" charset="77"/>
              </a:defRPr>
            </a:lvl4pPr>
            <a:lvl5pPr>
              <a:lnSpc>
                <a:spcPct val="114000"/>
              </a:lnSpc>
              <a:spcBef>
                <a:spcPts val="500"/>
              </a:spcBef>
              <a:defRPr sz="1500" baseline="0">
                <a:latin typeface="Graphik Regular" panose="020B0503030202060203" pitchFamily="34" charset="77"/>
              </a:defRPr>
            </a:lvl5pPr>
          </a:lstStyle>
          <a:p>
            <a:pPr lvl="0"/>
            <a:r>
              <a:rPr lang="en-US" dirty="0"/>
              <a:t>Click to edit Master text styles</a:t>
            </a:r>
          </a:p>
        </p:txBody>
      </p:sp>
      <p:pic>
        <p:nvPicPr>
          <p:cNvPr id="2" name="Picture 1">
            <a:extLst>
              <a:ext uri="{FF2B5EF4-FFF2-40B4-BE49-F238E27FC236}">
                <a16:creationId xmlns:a16="http://schemas.microsoft.com/office/drawing/2014/main" id="{D9F54551-EFA6-526A-88EE-34C551844955}"/>
              </a:ext>
            </a:extLst>
          </p:cNvPr>
          <p:cNvPicPr>
            <a:picLocks noChangeAspect="1"/>
          </p:cNvPicPr>
          <p:nvPr userDrawn="1"/>
        </p:nvPicPr>
        <p:blipFill>
          <a:blip r:embed="rId3"/>
          <a:srcRect/>
          <a:stretch/>
        </p:blipFill>
        <p:spPr>
          <a:xfrm>
            <a:off x="8940260" y="6318244"/>
            <a:ext cx="2873486" cy="299728"/>
          </a:xfrm>
          <a:prstGeom prst="rect">
            <a:avLst/>
          </a:prstGeom>
        </p:spPr>
      </p:pic>
    </p:spTree>
    <p:extLst>
      <p:ext uri="{BB962C8B-B14F-4D97-AF65-F5344CB8AC3E}">
        <p14:creationId xmlns:p14="http://schemas.microsoft.com/office/powerpoint/2010/main" val="3588571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dark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98BFBA-5792-392B-311B-6C7495936C45}"/>
              </a:ext>
            </a:extLst>
          </p:cNvPr>
          <p:cNvSpPr>
            <a:spLocks noGrp="1"/>
          </p:cNvSpPr>
          <p:nvPr>
            <p:ph type="body" sz="quarter" idx="11"/>
          </p:nvPr>
        </p:nvSpPr>
        <p:spPr>
          <a:xfrm>
            <a:off x="435989" y="2685990"/>
            <a:ext cx="6442075" cy="3401659"/>
          </a:xfrm>
          <a:prstGeom prst="rect">
            <a:avLst/>
          </a:prstGeom>
        </p:spPr>
        <p:txBody>
          <a:bodyPr tIns="180000" bIns="36000"/>
          <a:lstStyle>
            <a:lvl1pPr>
              <a:lnSpc>
                <a:spcPct val="125000"/>
              </a:lnSpc>
              <a:spcBef>
                <a:spcPts val="500"/>
              </a:spcBef>
              <a:defRPr sz="1300" baseline="0">
                <a:latin typeface="Graphik Regular" panose="020B0503030202060203" pitchFamily="34" charset="77"/>
              </a:defRPr>
            </a:lvl1pPr>
            <a:lvl2pPr>
              <a:lnSpc>
                <a:spcPct val="114000"/>
              </a:lnSpc>
              <a:spcBef>
                <a:spcPts val="500"/>
              </a:spcBef>
              <a:defRPr sz="1500" baseline="0">
                <a:latin typeface="Graphik Regular" panose="020B0503030202060203" pitchFamily="34" charset="77"/>
              </a:defRPr>
            </a:lvl2pPr>
            <a:lvl3pPr>
              <a:lnSpc>
                <a:spcPct val="114000"/>
              </a:lnSpc>
              <a:spcBef>
                <a:spcPts val="500"/>
              </a:spcBef>
              <a:defRPr sz="1500" baseline="0">
                <a:latin typeface="Graphik Regular" panose="020B0503030202060203" pitchFamily="34" charset="77"/>
              </a:defRPr>
            </a:lvl3pPr>
            <a:lvl4pPr>
              <a:lnSpc>
                <a:spcPct val="114000"/>
              </a:lnSpc>
              <a:spcBef>
                <a:spcPts val="500"/>
              </a:spcBef>
              <a:defRPr sz="1500" baseline="0">
                <a:latin typeface="Graphik Regular" panose="020B0503030202060203" pitchFamily="34" charset="77"/>
              </a:defRPr>
            </a:lvl4pPr>
            <a:lvl5pPr>
              <a:lnSpc>
                <a:spcPct val="114000"/>
              </a:lnSpc>
              <a:spcBef>
                <a:spcPts val="500"/>
              </a:spcBef>
              <a:defRPr sz="1500" baseline="0">
                <a:latin typeface="Graphik Regular" panose="020B0503030202060203" pitchFamily="34" charset="77"/>
              </a:defRPr>
            </a:lvl5pPr>
          </a:lstStyle>
          <a:p>
            <a:pPr lvl="0"/>
            <a:r>
              <a:rPr lang="en-US" dirty="0"/>
              <a:t>Click to edit Master text styles</a:t>
            </a:r>
          </a:p>
        </p:txBody>
      </p:sp>
      <p:sp>
        <p:nvSpPr>
          <p:cNvPr id="8" name="Title 1">
            <a:extLst>
              <a:ext uri="{FF2B5EF4-FFF2-40B4-BE49-F238E27FC236}">
                <a16:creationId xmlns:a16="http://schemas.microsoft.com/office/drawing/2014/main" id="{DB9CA637-4790-8D63-2CB1-28AC0F4D0198}"/>
              </a:ext>
            </a:extLst>
          </p:cNvPr>
          <p:cNvSpPr>
            <a:spLocks noGrp="1"/>
          </p:cNvSpPr>
          <p:nvPr>
            <p:ph type="title"/>
          </p:nvPr>
        </p:nvSpPr>
        <p:spPr>
          <a:xfrm>
            <a:off x="436367" y="2136148"/>
            <a:ext cx="6441697" cy="511386"/>
          </a:xfrm>
          <a:prstGeom prst="rect">
            <a:avLst/>
          </a:prstGeom>
        </p:spPr>
        <p:txBody>
          <a:bodyPr tIns="0" bIns="180000"/>
          <a:lstStyle/>
          <a:p>
            <a:r>
              <a:rPr lang="en-US" dirty="0"/>
              <a:t>Click to edit Master title</a:t>
            </a:r>
          </a:p>
        </p:txBody>
      </p:sp>
      <p:pic>
        <p:nvPicPr>
          <p:cNvPr id="2" name="Picture 1">
            <a:extLst>
              <a:ext uri="{FF2B5EF4-FFF2-40B4-BE49-F238E27FC236}">
                <a16:creationId xmlns:a16="http://schemas.microsoft.com/office/drawing/2014/main" id="{F16E97A4-D3FE-7F16-4573-FCC7BC8DAB0C}"/>
              </a:ext>
            </a:extLst>
          </p:cNvPr>
          <p:cNvPicPr>
            <a:picLocks noChangeAspect="1"/>
          </p:cNvPicPr>
          <p:nvPr userDrawn="1"/>
        </p:nvPicPr>
        <p:blipFill>
          <a:blip r:embed="rId3"/>
          <a:srcRect/>
          <a:stretch/>
        </p:blipFill>
        <p:spPr>
          <a:xfrm>
            <a:off x="465332" y="6318244"/>
            <a:ext cx="2873486" cy="299728"/>
          </a:xfrm>
          <a:prstGeom prst="rect">
            <a:avLst/>
          </a:prstGeom>
        </p:spPr>
      </p:pic>
      <p:pic>
        <p:nvPicPr>
          <p:cNvPr id="3" name="Picture 2" descr="Logo&#10;&#10;Description automatically generated">
            <a:extLst>
              <a:ext uri="{FF2B5EF4-FFF2-40B4-BE49-F238E27FC236}">
                <a16:creationId xmlns:a16="http://schemas.microsoft.com/office/drawing/2014/main" id="{6B008D58-1814-773A-4090-DD3D7BD78499}"/>
              </a:ext>
            </a:extLst>
          </p:cNvPr>
          <p:cNvPicPr>
            <a:picLocks noChangeAspect="1"/>
          </p:cNvPicPr>
          <p:nvPr userDrawn="1"/>
        </p:nvPicPr>
        <p:blipFill>
          <a:blip r:embed="rId4"/>
          <a:stretch>
            <a:fillRect/>
          </a:stretch>
        </p:blipFill>
        <p:spPr>
          <a:xfrm>
            <a:off x="306009" y="129226"/>
            <a:ext cx="1593810" cy="1586598"/>
          </a:xfrm>
          <a:prstGeom prst="rect">
            <a:avLst/>
          </a:prstGeom>
        </p:spPr>
      </p:pic>
    </p:spTree>
    <p:extLst>
      <p:ext uri="{BB962C8B-B14F-4D97-AF65-F5344CB8AC3E}">
        <p14:creationId xmlns:p14="http://schemas.microsoft.com/office/powerpoint/2010/main" val="4085658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Dark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C413-BE72-997C-6995-48F27E2CFEEA}"/>
              </a:ext>
            </a:extLst>
          </p:cNvPr>
          <p:cNvSpPr>
            <a:spLocks noGrp="1"/>
          </p:cNvSpPr>
          <p:nvPr>
            <p:ph type="title"/>
          </p:nvPr>
        </p:nvSpPr>
        <p:spPr>
          <a:xfrm>
            <a:off x="790074" y="1423903"/>
            <a:ext cx="10563726" cy="629485"/>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AAFC3A0F-6465-7776-6FB7-F282C363BBEB}"/>
              </a:ext>
            </a:extLst>
          </p:cNvPr>
          <p:cNvSpPr>
            <a:spLocks noGrp="1"/>
          </p:cNvSpPr>
          <p:nvPr>
            <p:ph type="body" sz="quarter" idx="10"/>
          </p:nvPr>
        </p:nvSpPr>
        <p:spPr>
          <a:xfrm>
            <a:off x="781552" y="2069431"/>
            <a:ext cx="5133975" cy="3961649"/>
          </a:xfrm>
          <a:prstGeom prst="rect">
            <a:avLst/>
          </a:prstGeom>
        </p:spPr>
        <p:txBody>
          <a:bodyPr/>
          <a:lstStyle>
            <a:lvl1pPr>
              <a:defRPr sz="2000" baseline="0">
                <a:latin typeface="Montserrat Medium" pitchFamily="2" charset="77"/>
              </a:defRPr>
            </a:lvl1pPr>
            <a:lvl2pPr>
              <a:defRPr sz="1300" baseline="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5104F4ED-8FA5-B7AA-2D8E-632C5DDDB3CA}"/>
              </a:ext>
            </a:extLst>
          </p:cNvPr>
          <p:cNvSpPr>
            <a:spLocks noGrp="1"/>
          </p:cNvSpPr>
          <p:nvPr>
            <p:ph type="body" sz="quarter" idx="11"/>
          </p:nvPr>
        </p:nvSpPr>
        <p:spPr>
          <a:xfrm>
            <a:off x="6219825" y="2069431"/>
            <a:ext cx="5133975" cy="3961649"/>
          </a:xfrm>
          <a:prstGeom prst="rect">
            <a:avLst/>
          </a:prstGeom>
        </p:spPr>
        <p:txBody>
          <a:bodyPr/>
          <a:lstStyle/>
          <a:p>
            <a:pPr lvl="0"/>
            <a:r>
              <a:rPr lang="en-US" dirty="0"/>
              <a:t>Click to edit Master text styles</a:t>
            </a:r>
          </a:p>
          <a:p>
            <a:pPr lvl="1"/>
            <a:r>
              <a:rPr lang="en-US" dirty="0"/>
              <a:t>Second level</a:t>
            </a:r>
          </a:p>
        </p:txBody>
      </p:sp>
      <p:pic>
        <p:nvPicPr>
          <p:cNvPr id="7" name="Picture 6">
            <a:extLst>
              <a:ext uri="{FF2B5EF4-FFF2-40B4-BE49-F238E27FC236}">
                <a16:creationId xmlns:a16="http://schemas.microsoft.com/office/drawing/2014/main" id="{3FF9544F-4785-B67B-BD28-0A099BEA266C}"/>
              </a:ext>
            </a:extLst>
          </p:cNvPr>
          <p:cNvPicPr>
            <a:picLocks noChangeAspect="1"/>
          </p:cNvPicPr>
          <p:nvPr userDrawn="1"/>
        </p:nvPicPr>
        <p:blipFill>
          <a:blip r:embed="rId2"/>
          <a:srcRect/>
          <a:stretch/>
        </p:blipFill>
        <p:spPr>
          <a:xfrm>
            <a:off x="8940260" y="6318244"/>
            <a:ext cx="2873486" cy="299728"/>
          </a:xfrm>
          <a:prstGeom prst="rect">
            <a:avLst/>
          </a:prstGeom>
        </p:spPr>
      </p:pic>
    </p:spTree>
    <p:extLst>
      <p:ext uri="{BB962C8B-B14F-4D97-AF65-F5344CB8AC3E}">
        <p14:creationId xmlns:p14="http://schemas.microsoft.com/office/powerpoint/2010/main" val="416787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0246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83612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79715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4708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65882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2/16/2025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4179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2/16/2025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7767063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25" r:id="rId6"/>
    <p:sldLayoutId id="2147483720" r:id="rId7"/>
    <p:sldLayoutId id="2147483721" r:id="rId8"/>
    <p:sldLayoutId id="2147483722" r:id="rId9"/>
    <p:sldLayoutId id="2147483723" r:id="rId10"/>
    <p:sldLayoutId id="2147483724" r:id="rId11"/>
    <p:sldLayoutId id="2147483726"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2558526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5000">
              <a:srgbClr val="27AFBA"/>
            </a:gs>
            <a:gs pos="35000">
              <a:srgbClr val="3792CD">
                <a:lumMod val="92000"/>
              </a:srgbClr>
            </a:gs>
            <a:gs pos="75000">
              <a:srgbClr val="025388"/>
            </a:gs>
          </a:gsLst>
          <a:lin ang="6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58428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hf sldNum="0" hdr="0" ftr="0" dt="0"/>
  <p:txStyles>
    <p:titleStyle>
      <a:lvl1pPr algn="l" defTabSz="914400" rtl="0" eaLnBrk="1" latinLnBrk="0" hangingPunct="1">
        <a:lnSpc>
          <a:spcPct val="90000"/>
        </a:lnSpc>
        <a:spcBef>
          <a:spcPct val="0"/>
        </a:spcBef>
        <a:buNone/>
        <a:defRPr lang="en-US" sz="2800" kern="1200" baseline="0" dirty="0" smtClean="0">
          <a:solidFill>
            <a:schemeClr val="bg1"/>
          </a:solidFill>
          <a:latin typeface="Montserrat Medium" pitchFamily="2" charset="77"/>
          <a:ea typeface="+mj-ea"/>
          <a:cs typeface="+mj-cs"/>
        </a:defRPr>
      </a:lvl1pPr>
    </p:titleStyle>
    <p:bodyStyle>
      <a:lvl1pPr marL="0" indent="0" algn="l" defTabSz="914400" rtl="0" eaLnBrk="1" latinLnBrk="0" hangingPunct="1">
        <a:lnSpc>
          <a:spcPct val="90000"/>
        </a:lnSpc>
        <a:spcBef>
          <a:spcPts val="1000"/>
        </a:spcBef>
        <a:buFontTx/>
        <a:buNone/>
        <a:defRPr sz="1800" kern="1200" baseline="0">
          <a:solidFill>
            <a:schemeClr val="bg1"/>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Tx/>
        <a:buNone/>
        <a:defRPr sz="1500" kern="1200" baseline="0">
          <a:solidFill>
            <a:schemeClr val="bg1"/>
          </a:solidFill>
          <a:latin typeface="Graphik Regular" panose="020B0503030202060203" pitchFamily="34"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bg1"/>
          </a:solidFill>
          <a:latin typeface="Graphik Regular" panose="020B0503030202060203" pitchFamily="34"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bg1"/>
          </a:solidFill>
          <a:latin typeface="Graphik Regular" panose="020B0503030202060203" pitchFamily="34"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bg1"/>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2.emf"/><Relationship Id="rId4" Type="http://schemas.openxmlformats.org/officeDocument/2006/relationships/image" Target="../media/image21.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AB8142-E2F8-40A4-A16E-C885099CAFE4}"/>
              </a:ext>
            </a:extLst>
          </p:cNvPr>
          <p:cNvSpPr txBox="1">
            <a:spLocks/>
          </p:cNvSpPr>
          <p:nvPr/>
        </p:nvSpPr>
        <p:spPr>
          <a:xfrm>
            <a:off x="-158044" y="2321669"/>
            <a:ext cx="12508088" cy="2808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3400" b="1" i="0" dirty="0">
                <a:solidFill>
                  <a:srgbClr val="054DAA"/>
                </a:solidFill>
                <a:effectLst/>
                <a:latin typeface="roboto-bold"/>
              </a:rPr>
              <a:t>Protecting Data in Higher Education: </a:t>
            </a:r>
            <a:br>
              <a:rPr lang="en-GB" sz="3400" b="1" i="0" dirty="0">
                <a:solidFill>
                  <a:srgbClr val="054DAA"/>
                </a:solidFill>
                <a:effectLst/>
                <a:latin typeface="roboto-bold"/>
              </a:rPr>
            </a:br>
            <a:r>
              <a:rPr lang="en-GB" sz="3400" b="1" i="0" dirty="0">
                <a:solidFill>
                  <a:srgbClr val="054DAA"/>
                </a:solidFill>
                <a:effectLst/>
                <a:latin typeface="roboto-bold"/>
              </a:rPr>
              <a:t>Benchmarking, Classification, and the Role of Secured Clouds</a:t>
            </a:r>
            <a:endParaRPr lang="en-US" sz="3400" spc="-150" dirty="0">
              <a:solidFill>
                <a:srgbClr val="054DAA"/>
              </a:solidFill>
              <a:latin typeface="Arial Narrow" panose="020B0606020202030204" pitchFamily="34" charset="0"/>
            </a:endParaRPr>
          </a:p>
        </p:txBody>
      </p:sp>
      <p:pic>
        <p:nvPicPr>
          <p:cNvPr id="9" name="Picture 8" descr="A close up of a logo&#10;&#10;Description automatically generated">
            <a:extLst>
              <a:ext uri="{FF2B5EF4-FFF2-40B4-BE49-F238E27FC236}">
                <a16:creationId xmlns:a16="http://schemas.microsoft.com/office/drawing/2014/main" id="{416CCB55-0A61-4E4E-83C0-75F5C3426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553" y="-1977373"/>
            <a:ext cx="9688651" cy="6858000"/>
          </a:xfrm>
          <a:prstGeom prst="rect">
            <a:avLst/>
          </a:prstGeom>
        </p:spPr>
      </p:pic>
      <p:sp>
        <p:nvSpPr>
          <p:cNvPr id="2" name="Title 1">
            <a:extLst>
              <a:ext uri="{FF2B5EF4-FFF2-40B4-BE49-F238E27FC236}">
                <a16:creationId xmlns:a16="http://schemas.microsoft.com/office/drawing/2014/main" id="{D71C56B0-CFC5-FC7A-074C-AD1164C1EFE1}"/>
              </a:ext>
            </a:extLst>
          </p:cNvPr>
          <p:cNvSpPr txBox="1">
            <a:spLocks/>
          </p:cNvSpPr>
          <p:nvPr/>
        </p:nvSpPr>
        <p:spPr>
          <a:xfrm>
            <a:off x="1411110" y="5231783"/>
            <a:ext cx="9031111" cy="14042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2400" spc="-150" dirty="0">
                <a:solidFill>
                  <a:srgbClr val="054DAA"/>
                </a:solidFill>
                <a:latin typeface="+mn-lt"/>
              </a:rPr>
              <a:t>Brendan Walker-Munro – Senior Lecturer (Law), Southern Cross University</a:t>
            </a:r>
          </a:p>
          <a:p>
            <a:pPr algn="ctr">
              <a:lnSpc>
                <a:spcPct val="150000"/>
              </a:lnSpc>
            </a:pPr>
            <a:r>
              <a:rPr lang="en-GB" sz="2400" spc="-150" dirty="0">
                <a:solidFill>
                  <a:srgbClr val="054DAA"/>
                </a:solidFill>
                <a:latin typeface="+mn-lt"/>
              </a:rPr>
              <a:t>Nikki Peever – Director, Cybersecurity CAUDIT</a:t>
            </a:r>
            <a:endParaRPr lang="en-US" sz="2400" spc="-150" dirty="0">
              <a:solidFill>
                <a:srgbClr val="054DAA"/>
              </a:solidFill>
              <a:latin typeface="+mn-lt"/>
            </a:endParaRPr>
          </a:p>
        </p:txBody>
      </p:sp>
    </p:spTree>
    <p:extLst>
      <p:ext uri="{BB962C8B-B14F-4D97-AF65-F5344CB8AC3E}">
        <p14:creationId xmlns:p14="http://schemas.microsoft.com/office/powerpoint/2010/main" val="3947002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8E323-8646-932D-F846-928CC10FE93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C70AC55-BBD8-55FA-8D06-737F523F30C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a:solidFill>
                  <a:srgbClr val="FFFFFF"/>
                </a:solidFill>
                <a:latin typeface="+mj-lt"/>
                <a:ea typeface="+mj-ea"/>
                <a:cs typeface="+mj-cs"/>
              </a:rPr>
              <a:t>Self-reported cybersecurity maturity</a:t>
            </a:r>
            <a:br>
              <a:rPr lang="en-US" sz="1800" kern="1200">
                <a:solidFill>
                  <a:srgbClr val="FFFFFF"/>
                </a:solidFill>
                <a:effectLst/>
                <a:latin typeface="+mj-lt"/>
                <a:ea typeface="+mj-ea"/>
                <a:cs typeface="+mj-cs"/>
              </a:rPr>
            </a:br>
            <a:r>
              <a:rPr lang="en-US" sz="1800" i="1" kern="1200">
                <a:solidFill>
                  <a:srgbClr val="FFFFFF"/>
                </a:solidFill>
                <a:effectLst/>
                <a:latin typeface="+mj-lt"/>
                <a:ea typeface="+mj-ea"/>
                <a:cs typeface="+mj-cs"/>
              </a:rPr>
              <a:t>(Australia and New Zealand vs Canada: 2024)</a:t>
            </a:r>
            <a:br>
              <a:rPr lang="en-US" sz="1800" kern="1200">
                <a:solidFill>
                  <a:srgbClr val="FFFFFF"/>
                </a:solidFill>
                <a:effectLst/>
                <a:latin typeface="+mj-lt"/>
                <a:ea typeface="+mj-ea"/>
                <a:cs typeface="+mj-cs"/>
              </a:rPr>
            </a:br>
            <a:endParaRPr lang="en-US" sz="1800" kern="1200">
              <a:solidFill>
                <a:srgbClr val="FFFFFF"/>
              </a:solidFill>
              <a:latin typeface="+mj-lt"/>
              <a:ea typeface="+mj-ea"/>
              <a:cs typeface="+mj-cs"/>
            </a:endParaRPr>
          </a:p>
        </p:txBody>
      </p:sp>
      <p:pic>
        <p:nvPicPr>
          <p:cNvPr id="4" name="Picture 3" descr="Output image">
            <a:extLst>
              <a:ext uri="{FF2B5EF4-FFF2-40B4-BE49-F238E27FC236}">
                <a16:creationId xmlns:a16="http://schemas.microsoft.com/office/drawing/2014/main" id="{63EFEB61-44AC-9EA2-02C4-3CEC8B1672EA}"/>
              </a:ext>
            </a:extLst>
          </p:cNvPr>
          <p:cNvPicPr>
            <a:picLocks noChangeAspect="1"/>
          </p:cNvPicPr>
          <p:nvPr/>
        </p:nvPicPr>
        <p:blipFill rotWithShape="1">
          <a:blip r:embed="rId3">
            <a:extLst>
              <a:ext uri="{28A0092B-C50C-407E-A947-70E740481C1C}">
                <a14:useLocalDpi xmlns:a14="http://schemas.microsoft.com/office/drawing/2010/main" val="0"/>
              </a:ext>
            </a:extLst>
          </a:blip>
          <a:srcRect t="5403"/>
          <a:stretch/>
        </p:blipFill>
        <p:spPr bwMode="auto">
          <a:xfrm>
            <a:off x="3569799" y="196233"/>
            <a:ext cx="5444494" cy="3360590"/>
          </a:xfrm>
          <a:prstGeom prst="rect">
            <a:avLst/>
          </a:prstGeom>
          <a:noFill/>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A933E17A-876D-A20E-671D-B846ACFA6547}"/>
              </a:ext>
            </a:extLst>
          </p:cNvPr>
          <p:cNvPicPr>
            <a:picLocks noChangeAspect="1"/>
          </p:cNvPicPr>
          <p:nvPr/>
        </p:nvPicPr>
        <p:blipFill>
          <a:blip r:embed="rId4"/>
          <a:stretch>
            <a:fillRect/>
          </a:stretch>
        </p:blipFill>
        <p:spPr>
          <a:xfrm>
            <a:off x="3472185" y="3818972"/>
            <a:ext cx="4554215" cy="2799999"/>
          </a:xfrm>
          <a:prstGeom prst="rect">
            <a:avLst/>
          </a:prstGeom>
        </p:spPr>
      </p:pic>
      <p:pic>
        <p:nvPicPr>
          <p:cNvPr id="5" name="Picture 4">
            <a:extLst>
              <a:ext uri="{FF2B5EF4-FFF2-40B4-BE49-F238E27FC236}">
                <a16:creationId xmlns:a16="http://schemas.microsoft.com/office/drawing/2014/main" id="{0781556C-98AF-203F-133D-8C8464A5778B}"/>
              </a:ext>
            </a:extLst>
          </p:cNvPr>
          <p:cNvPicPr>
            <a:picLocks noChangeAspect="1"/>
          </p:cNvPicPr>
          <p:nvPr/>
        </p:nvPicPr>
        <p:blipFill>
          <a:blip r:embed="rId5"/>
          <a:stretch>
            <a:fillRect/>
          </a:stretch>
        </p:blipFill>
        <p:spPr>
          <a:xfrm>
            <a:off x="9052295" y="2969818"/>
            <a:ext cx="2829050" cy="3627640"/>
          </a:xfrm>
          <a:prstGeom prst="rect">
            <a:avLst/>
          </a:prstGeom>
        </p:spPr>
      </p:pic>
    </p:spTree>
    <p:extLst>
      <p:ext uri="{BB962C8B-B14F-4D97-AF65-F5344CB8AC3E}">
        <p14:creationId xmlns:p14="http://schemas.microsoft.com/office/powerpoint/2010/main" val="321793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45" name="Rectangle 44">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7" name="Rectangle 46">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350788B-B464-015B-BEAE-1CA3FEFBDDD6}"/>
              </a:ext>
            </a:extLst>
          </p:cNvPr>
          <p:cNvSpPr>
            <a:spLocks noGrp="1"/>
          </p:cNvSpPr>
          <p:nvPr>
            <p:ph type="title"/>
          </p:nvPr>
        </p:nvSpPr>
        <p:spPr>
          <a:xfrm>
            <a:off x="0" y="57853"/>
            <a:ext cx="6242468" cy="1616203"/>
          </a:xfrm>
        </p:spPr>
        <p:txBody>
          <a:bodyPr anchor="b">
            <a:normAutofit/>
          </a:bodyPr>
          <a:lstStyle/>
          <a:p>
            <a:r>
              <a:rPr lang="en-GB" sz="3200">
                <a:solidFill>
                  <a:srgbClr val="FFFFFF"/>
                </a:solidFill>
              </a:rPr>
              <a:t>DISP, FI, SoCI &amp; compliance</a:t>
            </a:r>
            <a:endParaRPr lang="en-AU" sz="3200">
              <a:solidFill>
                <a:srgbClr val="FFFFFF"/>
              </a:solidFill>
            </a:endParaRPr>
          </a:p>
        </p:txBody>
      </p:sp>
      <p:graphicFrame>
        <p:nvGraphicFramePr>
          <p:cNvPr id="50" name="Content Placeholder 2">
            <a:extLst>
              <a:ext uri="{FF2B5EF4-FFF2-40B4-BE49-F238E27FC236}">
                <a16:creationId xmlns:a16="http://schemas.microsoft.com/office/drawing/2014/main" id="{B41A09C4-F396-1976-CF8B-AB11D3196159}"/>
              </a:ext>
            </a:extLst>
          </p:cNvPr>
          <p:cNvGraphicFramePr>
            <a:graphicFrameLocks noGrp="1"/>
          </p:cNvGraphicFramePr>
          <p:nvPr>
            <p:ph idx="1"/>
            <p:extLst>
              <p:ext uri="{D42A27DB-BD31-4B8C-83A1-F6EECF244321}">
                <p14:modId xmlns:p14="http://schemas.microsoft.com/office/powerpoint/2010/main" val="4085488151"/>
              </p:ext>
            </p:extLst>
          </p:nvPr>
        </p:nvGraphicFramePr>
        <p:xfrm>
          <a:off x="5323380" y="57853"/>
          <a:ext cx="6673548" cy="352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2B2654D-C891-330F-CB60-D2DB3AE8F0D8}"/>
              </a:ext>
            </a:extLst>
          </p:cNvPr>
          <p:cNvPicPr>
            <a:picLocks noChangeAspect="1"/>
          </p:cNvPicPr>
          <p:nvPr/>
        </p:nvPicPr>
        <p:blipFill rotWithShape="1">
          <a:blip r:embed="rId8"/>
          <a:srcRect l="3160" r="1026"/>
          <a:stretch/>
        </p:blipFill>
        <p:spPr bwMode="auto">
          <a:xfrm>
            <a:off x="-19218" y="3084576"/>
            <a:ext cx="12192000" cy="382737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441407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 name="Rectangle 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2CB6777-B9BD-9766-7C45-C3AA6DEF9C70}"/>
              </a:ext>
            </a:extLst>
          </p:cNvPr>
          <p:cNvSpPr>
            <a:spLocks noGrp="1"/>
          </p:cNvSpPr>
          <p:nvPr>
            <p:ph type="title"/>
          </p:nvPr>
        </p:nvSpPr>
        <p:spPr>
          <a:xfrm>
            <a:off x="755484" y="739835"/>
            <a:ext cx="3702580" cy="1616203"/>
          </a:xfrm>
        </p:spPr>
        <p:txBody>
          <a:bodyPr anchor="b">
            <a:normAutofit/>
          </a:bodyPr>
          <a:lstStyle/>
          <a:p>
            <a:r>
              <a:rPr lang="en-AU" sz="3200" dirty="0">
                <a:solidFill>
                  <a:srgbClr val="FFFFFF"/>
                </a:solidFill>
              </a:rPr>
              <a:t>WHY DOES IT MATTER?</a:t>
            </a:r>
          </a:p>
        </p:txBody>
      </p:sp>
      <p:sp>
        <p:nvSpPr>
          <p:cNvPr id="3" name="Content Placeholder 2">
            <a:extLst>
              <a:ext uri="{FF2B5EF4-FFF2-40B4-BE49-F238E27FC236}">
                <a16:creationId xmlns:a16="http://schemas.microsoft.com/office/drawing/2014/main" id="{6C5C9FB6-EE1D-9BFC-323B-00BAE699D62C}"/>
              </a:ext>
            </a:extLst>
          </p:cNvPr>
          <p:cNvSpPr>
            <a:spLocks noGrp="1"/>
          </p:cNvSpPr>
          <p:nvPr>
            <p:ph idx="1"/>
          </p:nvPr>
        </p:nvSpPr>
        <p:spPr>
          <a:xfrm>
            <a:off x="755484" y="2459116"/>
            <a:ext cx="3702579" cy="3524823"/>
          </a:xfrm>
        </p:spPr>
        <p:txBody>
          <a:bodyPr>
            <a:normAutofit/>
          </a:bodyPr>
          <a:lstStyle/>
          <a:p>
            <a:r>
              <a:rPr lang="en-AU" sz="2000" dirty="0">
                <a:solidFill>
                  <a:srgbClr val="FFFFFF"/>
                </a:solidFill>
                <a:effectLst/>
                <a:latin typeface="Calibri" panose="020F0502020204030204" pitchFamily="34" charset="0"/>
                <a:ea typeface="Aptos" panose="020B0004020202020204" pitchFamily="34" charset="0"/>
              </a:rPr>
              <a:t>Investing in a cybersecurity measure like a secured cloud (i.e., Nebula) actually can contribute to research security, and </a:t>
            </a:r>
          </a:p>
          <a:p>
            <a:r>
              <a:rPr lang="en-AU" sz="2000" dirty="0">
                <a:solidFill>
                  <a:srgbClr val="FFFFFF"/>
                </a:solidFill>
                <a:effectLst/>
                <a:latin typeface="Calibri" panose="020F0502020204030204" pitchFamily="34" charset="0"/>
                <a:ea typeface="Aptos" panose="020B0004020202020204" pitchFamily="34" charset="0"/>
              </a:rPr>
              <a:t>If we are already bumping up our </a:t>
            </a:r>
            <a:r>
              <a:rPr lang="en-AU" sz="2000" dirty="0" err="1">
                <a:solidFill>
                  <a:srgbClr val="FFFFFF"/>
                </a:solidFill>
                <a:effectLst/>
                <a:latin typeface="Calibri" panose="020F0502020204030204" pitchFamily="34" charset="0"/>
                <a:ea typeface="Aptos" panose="020B0004020202020204" pitchFamily="34" charset="0"/>
              </a:rPr>
              <a:t>cybersec</a:t>
            </a:r>
            <a:r>
              <a:rPr lang="en-AU" sz="2000" dirty="0">
                <a:solidFill>
                  <a:srgbClr val="FFFFFF"/>
                </a:solidFill>
                <a:effectLst/>
                <a:latin typeface="Calibri" panose="020F0502020204030204" pitchFamily="34" charset="0"/>
                <a:ea typeface="Aptos" panose="020B0004020202020204" pitchFamily="34" charset="0"/>
              </a:rPr>
              <a:t> budgets, why not spend it on a research security measure</a:t>
            </a:r>
            <a:endParaRPr lang="en-AU" sz="2000" dirty="0">
              <a:solidFill>
                <a:srgbClr val="FFFFFF"/>
              </a:solidFill>
            </a:endParaRPr>
          </a:p>
        </p:txBody>
      </p:sp>
      <p:pic>
        <p:nvPicPr>
          <p:cNvPr id="4" name="Picture 3" descr="A graph with blue and black lines&#10;&#10;Description automatically generated with medium confidence">
            <a:extLst>
              <a:ext uri="{FF2B5EF4-FFF2-40B4-BE49-F238E27FC236}">
                <a16:creationId xmlns:a16="http://schemas.microsoft.com/office/drawing/2014/main" id="{D19201C9-962C-BA81-C96A-FAEA55578683}"/>
              </a:ext>
            </a:extLst>
          </p:cNvPr>
          <p:cNvPicPr>
            <a:picLocks noChangeAspect="1"/>
          </p:cNvPicPr>
          <p:nvPr/>
        </p:nvPicPr>
        <p:blipFill rotWithShape="1">
          <a:blip r:embed="rId3"/>
          <a:srcRect t="5156"/>
          <a:stretch/>
        </p:blipFill>
        <p:spPr bwMode="auto">
          <a:xfrm>
            <a:off x="6005304" y="1736688"/>
            <a:ext cx="4349126" cy="272242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153613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373F4AF-5CBB-671B-9C04-F53D99387FA1}"/>
              </a:ext>
            </a:extLst>
          </p:cNvPr>
          <p:cNvSpPr>
            <a:spLocks noGrp="1"/>
          </p:cNvSpPr>
          <p:nvPr>
            <p:ph type="title"/>
          </p:nvPr>
        </p:nvSpPr>
        <p:spPr>
          <a:xfrm>
            <a:off x="479394" y="1070800"/>
            <a:ext cx="3939688" cy="5583126"/>
          </a:xfrm>
        </p:spPr>
        <p:txBody>
          <a:bodyPr>
            <a:normAutofit/>
          </a:bodyPr>
          <a:lstStyle/>
          <a:p>
            <a:pPr algn="r"/>
            <a:r>
              <a:rPr lang="en-AU" sz="6200">
                <a:latin typeface="roboto-bold"/>
              </a:rPr>
              <a:t>What Kind of Data are We Talking About?</a:t>
            </a:r>
            <a:endParaRPr lang="en-AU" sz="6200" dirty="0">
              <a:latin typeface="roboto-bold"/>
            </a:endParaRPr>
          </a:p>
        </p:txBody>
      </p:sp>
      <p:cxnSp>
        <p:nvCxnSpPr>
          <p:cNvPr id="33" name="Straight Connector 3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8334DD3-F4EC-82CF-2780-C397C85A6546}"/>
              </a:ext>
            </a:extLst>
          </p:cNvPr>
          <p:cNvGraphicFramePr>
            <a:graphicFrameLocks noGrp="1"/>
          </p:cNvGraphicFramePr>
          <p:nvPr>
            <p:ph idx="1"/>
            <p:extLst>
              <p:ext uri="{D42A27DB-BD31-4B8C-83A1-F6EECF244321}">
                <p14:modId xmlns:p14="http://schemas.microsoft.com/office/powerpoint/2010/main" val="239997504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4056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C1284-2BDF-4E0E-BADA-839204E74A49}"/>
              </a:ext>
            </a:extLst>
          </p:cNvPr>
          <p:cNvSpPr>
            <a:spLocks noGrp="1"/>
          </p:cNvSpPr>
          <p:nvPr>
            <p:ph type="title"/>
          </p:nvPr>
        </p:nvSpPr>
        <p:spPr>
          <a:xfrm>
            <a:off x="761803" y="350196"/>
            <a:ext cx="4646904" cy="1624520"/>
          </a:xfrm>
        </p:spPr>
        <p:txBody>
          <a:bodyPr anchor="ctr">
            <a:normAutofit/>
          </a:bodyPr>
          <a:lstStyle/>
          <a:p>
            <a:r>
              <a:rPr lang="en-AU" sz="3700"/>
              <a:t>Hardly any University Research is “Classified”</a:t>
            </a:r>
          </a:p>
        </p:txBody>
      </p:sp>
      <p:sp>
        <p:nvSpPr>
          <p:cNvPr id="3" name="Content Placeholder 2">
            <a:extLst>
              <a:ext uri="{FF2B5EF4-FFF2-40B4-BE49-F238E27FC236}">
                <a16:creationId xmlns:a16="http://schemas.microsoft.com/office/drawing/2014/main" id="{A1D8653D-592D-FCDB-121E-AB91C88C4C95}"/>
              </a:ext>
            </a:extLst>
          </p:cNvPr>
          <p:cNvSpPr>
            <a:spLocks noGrp="1"/>
          </p:cNvSpPr>
          <p:nvPr>
            <p:ph idx="1"/>
          </p:nvPr>
        </p:nvSpPr>
        <p:spPr>
          <a:xfrm>
            <a:off x="182880" y="2286000"/>
            <a:ext cx="5225827" cy="4070350"/>
          </a:xfrm>
        </p:spPr>
        <p:txBody>
          <a:bodyPr anchor="ctr">
            <a:normAutofit/>
          </a:bodyPr>
          <a:lstStyle/>
          <a:p>
            <a:r>
              <a:rPr lang="en-AU" sz="2000" dirty="0"/>
              <a:t>There are no specific numbers available on precisely how much Defence research is being done in Australia</a:t>
            </a:r>
          </a:p>
          <a:p>
            <a:r>
              <a:rPr lang="en-AU" sz="2000" dirty="0"/>
              <a:t>However, based on media statements from Group of Eight and Universities Australia, a rough estimate is $100 million (out of $11.8 billion of funding)</a:t>
            </a:r>
          </a:p>
          <a:p>
            <a:r>
              <a:rPr lang="en-AU" sz="2000" dirty="0"/>
              <a:t>That’s less than 1% of total Australian government funding! </a:t>
            </a:r>
          </a:p>
        </p:txBody>
      </p:sp>
      <p:pic>
        <p:nvPicPr>
          <p:cNvPr id="5" name="Picture 4" descr="Programming data on computer monitor">
            <a:extLst>
              <a:ext uri="{FF2B5EF4-FFF2-40B4-BE49-F238E27FC236}">
                <a16:creationId xmlns:a16="http://schemas.microsoft.com/office/drawing/2014/main" id="{F7BDEBCC-FD47-714C-E247-FDD8B1C298DD}"/>
              </a:ext>
            </a:extLst>
          </p:cNvPr>
          <p:cNvPicPr>
            <a:picLocks noChangeAspect="1"/>
          </p:cNvPicPr>
          <p:nvPr/>
        </p:nvPicPr>
        <p:blipFill>
          <a:blip r:embed="rId2"/>
          <a:srcRect l="25272" r="15327" b="-2"/>
          <a:stretch/>
        </p:blipFill>
        <p:spPr>
          <a:xfrm>
            <a:off x="6096000" y="1"/>
            <a:ext cx="6102825" cy="6858000"/>
          </a:xfrm>
          <a:prstGeom prst="rect">
            <a:avLst/>
          </a:prstGeom>
        </p:spPr>
      </p:pic>
      <p:sp>
        <p:nvSpPr>
          <p:cNvPr id="4" name="Rectangle 3">
            <a:extLst>
              <a:ext uri="{FF2B5EF4-FFF2-40B4-BE49-F238E27FC236}">
                <a16:creationId xmlns:a16="http://schemas.microsoft.com/office/drawing/2014/main" id="{9841A3C1-4190-C001-7402-A4022D081E49}"/>
              </a:ext>
            </a:extLst>
          </p:cNvPr>
          <p:cNvSpPr/>
          <p:nvPr/>
        </p:nvSpPr>
        <p:spPr>
          <a:xfrm>
            <a:off x="219697" y="500977"/>
            <a:ext cx="2206752" cy="6614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HYPERSONICS</a:t>
            </a:r>
          </a:p>
        </p:txBody>
      </p:sp>
      <p:sp>
        <p:nvSpPr>
          <p:cNvPr id="6" name="Rectangle 5">
            <a:extLst>
              <a:ext uri="{FF2B5EF4-FFF2-40B4-BE49-F238E27FC236}">
                <a16:creationId xmlns:a16="http://schemas.microsoft.com/office/drawing/2014/main" id="{4615C427-6D08-10C8-9E91-209446A6FFB4}"/>
              </a:ext>
            </a:extLst>
          </p:cNvPr>
          <p:cNvSpPr/>
          <p:nvPr/>
        </p:nvSpPr>
        <p:spPr>
          <a:xfrm>
            <a:off x="3205369" y="1231393"/>
            <a:ext cx="2206752" cy="968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AUTONOMOUS VEHICLES</a:t>
            </a:r>
          </a:p>
        </p:txBody>
      </p:sp>
      <p:sp>
        <p:nvSpPr>
          <p:cNvPr id="7" name="Rectangle 6">
            <a:extLst>
              <a:ext uri="{FF2B5EF4-FFF2-40B4-BE49-F238E27FC236}">
                <a16:creationId xmlns:a16="http://schemas.microsoft.com/office/drawing/2014/main" id="{44451202-AFF7-7DFD-9B55-BD90825C4804}"/>
              </a:ext>
            </a:extLst>
          </p:cNvPr>
          <p:cNvSpPr/>
          <p:nvPr/>
        </p:nvSpPr>
        <p:spPr>
          <a:xfrm>
            <a:off x="499308" y="1994172"/>
            <a:ext cx="2378003" cy="6614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CYBERSECURITY</a:t>
            </a:r>
          </a:p>
        </p:txBody>
      </p:sp>
      <p:sp>
        <p:nvSpPr>
          <p:cNvPr id="8" name="Rectangle 7">
            <a:extLst>
              <a:ext uri="{FF2B5EF4-FFF2-40B4-BE49-F238E27FC236}">
                <a16:creationId xmlns:a16="http://schemas.microsoft.com/office/drawing/2014/main" id="{18684FD5-2EB6-F786-C148-3E9134225B85}"/>
              </a:ext>
            </a:extLst>
          </p:cNvPr>
          <p:cNvSpPr/>
          <p:nvPr/>
        </p:nvSpPr>
        <p:spPr>
          <a:xfrm>
            <a:off x="2795793" y="3816097"/>
            <a:ext cx="2206752" cy="8358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GENETIC ENGINEERING</a:t>
            </a:r>
          </a:p>
        </p:txBody>
      </p:sp>
      <p:sp>
        <p:nvSpPr>
          <p:cNvPr id="10" name="Rectangle 9">
            <a:extLst>
              <a:ext uri="{FF2B5EF4-FFF2-40B4-BE49-F238E27FC236}">
                <a16:creationId xmlns:a16="http://schemas.microsoft.com/office/drawing/2014/main" id="{DB49B836-4BD4-E3FF-D953-675BC9B8D3C2}"/>
              </a:ext>
            </a:extLst>
          </p:cNvPr>
          <p:cNvSpPr/>
          <p:nvPr/>
        </p:nvSpPr>
        <p:spPr>
          <a:xfrm>
            <a:off x="3000581" y="5520533"/>
            <a:ext cx="2616328" cy="6614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METAMATERIALS</a:t>
            </a:r>
          </a:p>
        </p:txBody>
      </p:sp>
      <p:sp>
        <p:nvSpPr>
          <p:cNvPr id="12" name="Rectangle 11">
            <a:extLst>
              <a:ext uri="{FF2B5EF4-FFF2-40B4-BE49-F238E27FC236}">
                <a16:creationId xmlns:a16="http://schemas.microsoft.com/office/drawing/2014/main" id="{9461922F-E870-3838-4E6B-B6293412AB44}"/>
              </a:ext>
            </a:extLst>
          </p:cNvPr>
          <p:cNvSpPr/>
          <p:nvPr/>
        </p:nvSpPr>
        <p:spPr>
          <a:xfrm>
            <a:off x="492084" y="4846863"/>
            <a:ext cx="2206752" cy="6614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CROP SCIENCE</a:t>
            </a:r>
          </a:p>
        </p:txBody>
      </p:sp>
      <p:sp>
        <p:nvSpPr>
          <p:cNvPr id="13" name="Rectangle 12">
            <a:extLst>
              <a:ext uri="{FF2B5EF4-FFF2-40B4-BE49-F238E27FC236}">
                <a16:creationId xmlns:a16="http://schemas.microsoft.com/office/drawing/2014/main" id="{2DCF5506-E667-99EF-ED6E-0625904AEF2B}"/>
              </a:ext>
            </a:extLst>
          </p:cNvPr>
          <p:cNvSpPr/>
          <p:nvPr/>
        </p:nvSpPr>
        <p:spPr>
          <a:xfrm>
            <a:off x="3201955" y="2711163"/>
            <a:ext cx="2206752" cy="6614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CLEAN ENERGY</a:t>
            </a:r>
          </a:p>
        </p:txBody>
      </p:sp>
      <p:sp>
        <p:nvSpPr>
          <p:cNvPr id="14" name="Rectangle 13">
            <a:extLst>
              <a:ext uri="{FF2B5EF4-FFF2-40B4-BE49-F238E27FC236}">
                <a16:creationId xmlns:a16="http://schemas.microsoft.com/office/drawing/2014/main" id="{20F31F29-2D05-5F29-84C3-8EA6D5E1E4C7}"/>
              </a:ext>
            </a:extLst>
          </p:cNvPr>
          <p:cNvSpPr/>
          <p:nvPr/>
        </p:nvSpPr>
        <p:spPr>
          <a:xfrm>
            <a:off x="219697" y="2980280"/>
            <a:ext cx="2206752" cy="8358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ARTIFICIAL INTELLIGENCE</a:t>
            </a:r>
          </a:p>
        </p:txBody>
      </p:sp>
      <p:sp>
        <p:nvSpPr>
          <p:cNvPr id="15" name="Rectangle 14">
            <a:extLst>
              <a:ext uri="{FF2B5EF4-FFF2-40B4-BE49-F238E27FC236}">
                <a16:creationId xmlns:a16="http://schemas.microsoft.com/office/drawing/2014/main" id="{8EC3847E-2BD4-7972-9760-7BC674F2F391}"/>
              </a:ext>
            </a:extLst>
          </p:cNvPr>
          <p:cNvSpPr/>
          <p:nvPr/>
        </p:nvSpPr>
        <p:spPr>
          <a:xfrm>
            <a:off x="450183" y="5875510"/>
            <a:ext cx="2206752" cy="6614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QUANTUM</a:t>
            </a:r>
          </a:p>
        </p:txBody>
      </p:sp>
      <p:sp>
        <p:nvSpPr>
          <p:cNvPr id="16" name="Rectangle 15">
            <a:extLst>
              <a:ext uri="{FF2B5EF4-FFF2-40B4-BE49-F238E27FC236}">
                <a16:creationId xmlns:a16="http://schemas.microsoft.com/office/drawing/2014/main" id="{4C60CB42-46DA-EAF3-59D2-88E35FCEBEAA}"/>
              </a:ext>
            </a:extLst>
          </p:cNvPr>
          <p:cNvSpPr/>
          <p:nvPr/>
        </p:nvSpPr>
        <p:spPr>
          <a:xfrm>
            <a:off x="3201955" y="125438"/>
            <a:ext cx="2654499" cy="7946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rPr>
              <a:t>SENSING &amp; DETECTION</a:t>
            </a:r>
          </a:p>
        </p:txBody>
      </p:sp>
    </p:spTree>
    <p:extLst>
      <p:ext uri="{BB962C8B-B14F-4D97-AF65-F5344CB8AC3E}">
        <p14:creationId xmlns:p14="http://schemas.microsoft.com/office/powerpoint/2010/main" val="116526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D4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3E1A7-4DF1-A61F-917E-8A4C0D5CCD2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Collaborations with Foreign Partners</a:t>
            </a:r>
          </a:p>
        </p:txBody>
      </p:sp>
      <p:pic>
        <p:nvPicPr>
          <p:cNvPr id="5" name="Content Placeholder 4" descr="A table of information with green and white text&#10;&#10;Description automatically generated">
            <a:extLst>
              <a:ext uri="{FF2B5EF4-FFF2-40B4-BE49-F238E27FC236}">
                <a16:creationId xmlns:a16="http://schemas.microsoft.com/office/drawing/2014/main" id="{D940D9E4-E91D-26F3-2D82-23895810C6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3391" y="23337"/>
            <a:ext cx="7074534" cy="6834663"/>
          </a:xfrm>
          <a:prstGeom prst="rect">
            <a:avLst/>
          </a:prstGeom>
        </p:spPr>
      </p:pic>
      <p:sp>
        <p:nvSpPr>
          <p:cNvPr id="6" name="TextBox 5">
            <a:extLst>
              <a:ext uri="{FF2B5EF4-FFF2-40B4-BE49-F238E27FC236}">
                <a16:creationId xmlns:a16="http://schemas.microsoft.com/office/drawing/2014/main" id="{8C043374-03B0-BF82-B33B-5337587F847B}"/>
              </a:ext>
            </a:extLst>
          </p:cNvPr>
          <p:cNvSpPr txBox="1"/>
          <p:nvPr/>
        </p:nvSpPr>
        <p:spPr>
          <a:xfrm>
            <a:off x="532563" y="3400426"/>
            <a:ext cx="4843305" cy="3477875"/>
          </a:xfrm>
          <a:prstGeom prst="rect">
            <a:avLst/>
          </a:prstGeom>
          <a:noFill/>
        </p:spPr>
        <p:txBody>
          <a:bodyPr wrap="square" rtlCol="0">
            <a:spAutoFit/>
          </a:bodyPr>
          <a:lstStyle/>
          <a:p>
            <a:r>
              <a:rPr lang="en-AU" sz="2200" dirty="0">
                <a:solidFill>
                  <a:srgbClr val="13509F"/>
                </a:solidFill>
                <a:latin typeface="roboto-bold"/>
              </a:rPr>
              <a:t>Collaborations, both bilateral and multilateral, are increasing</a:t>
            </a:r>
          </a:p>
          <a:p>
            <a:endParaRPr lang="en-AU" sz="2200" dirty="0">
              <a:solidFill>
                <a:srgbClr val="13509F"/>
              </a:solidFill>
              <a:latin typeface="roboto-bold"/>
            </a:endParaRPr>
          </a:p>
          <a:p>
            <a:r>
              <a:rPr lang="en-AU" sz="2200" dirty="0">
                <a:solidFill>
                  <a:srgbClr val="13509F"/>
                </a:solidFill>
                <a:latin typeface="roboto-bold"/>
              </a:rPr>
              <a:t>Funding bodies are increasingly looking for multi-country and/or multi-partner bids</a:t>
            </a:r>
          </a:p>
          <a:p>
            <a:endParaRPr lang="en-AU" sz="2200" dirty="0">
              <a:solidFill>
                <a:srgbClr val="13509F"/>
              </a:solidFill>
              <a:latin typeface="roboto-bold"/>
            </a:endParaRPr>
          </a:p>
          <a:p>
            <a:r>
              <a:rPr lang="en-AU" sz="2200" dirty="0">
                <a:solidFill>
                  <a:srgbClr val="13509F"/>
                </a:solidFill>
                <a:latin typeface="roboto-bold"/>
              </a:rPr>
              <a:t>This increases the risk that a party to a research contract might not be who they say they are</a:t>
            </a:r>
          </a:p>
        </p:txBody>
      </p:sp>
    </p:spTree>
    <p:extLst>
      <p:ext uri="{BB962C8B-B14F-4D97-AF65-F5344CB8AC3E}">
        <p14:creationId xmlns:p14="http://schemas.microsoft.com/office/powerpoint/2010/main" val="43751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0DF463-02A6-ED95-60F4-16635694322E}"/>
              </a:ext>
            </a:extLst>
          </p:cNvPr>
          <p:cNvSpPr txBox="1"/>
          <p:nvPr/>
        </p:nvSpPr>
        <p:spPr>
          <a:xfrm>
            <a:off x="1992317" y="2780559"/>
            <a:ext cx="8272948" cy="646331"/>
          </a:xfrm>
          <a:prstGeom prst="rect">
            <a:avLst/>
          </a:prstGeom>
          <a:noFill/>
        </p:spPr>
        <p:txBody>
          <a:bodyPr wrap="square" rtlCol="0">
            <a:spAutoFit/>
          </a:bodyPr>
          <a:lstStyle/>
          <a:p>
            <a:r>
              <a:rPr lang="en-AU" sz="3600" b="1" dirty="0"/>
              <a:t>So why does that matter for data security?</a:t>
            </a:r>
          </a:p>
        </p:txBody>
      </p:sp>
      <p:pic>
        <p:nvPicPr>
          <p:cNvPr id="7" name="Picture 6">
            <a:extLst>
              <a:ext uri="{FF2B5EF4-FFF2-40B4-BE49-F238E27FC236}">
                <a16:creationId xmlns:a16="http://schemas.microsoft.com/office/drawing/2014/main" id="{CFB4818B-506F-2C15-8025-E9E6EE0D680A}"/>
              </a:ext>
            </a:extLst>
          </p:cNvPr>
          <p:cNvPicPr>
            <a:picLocks noChangeAspect="1"/>
          </p:cNvPicPr>
          <p:nvPr/>
        </p:nvPicPr>
        <p:blipFill>
          <a:blip r:embed="rId2"/>
          <a:stretch>
            <a:fillRect/>
          </a:stretch>
        </p:blipFill>
        <p:spPr>
          <a:xfrm>
            <a:off x="335360" y="1473652"/>
            <a:ext cx="7591205" cy="1623516"/>
          </a:xfrm>
          <a:prstGeom prst="rect">
            <a:avLst/>
          </a:prstGeom>
        </p:spPr>
      </p:pic>
      <p:pic>
        <p:nvPicPr>
          <p:cNvPr id="8" name="Picture 7">
            <a:extLst>
              <a:ext uri="{FF2B5EF4-FFF2-40B4-BE49-F238E27FC236}">
                <a16:creationId xmlns:a16="http://schemas.microsoft.com/office/drawing/2014/main" id="{86341A49-BCFB-AE68-576F-DE5DD80C3B82}"/>
              </a:ext>
            </a:extLst>
          </p:cNvPr>
          <p:cNvPicPr>
            <a:picLocks noChangeAspect="1"/>
          </p:cNvPicPr>
          <p:nvPr/>
        </p:nvPicPr>
        <p:blipFill>
          <a:blip r:embed="rId3"/>
          <a:stretch>
            <a:fillRect/>
          </a:stretch>
        </p:blipFill>
        <p:spPr>
          <a:xfrm>
            <a:off x="2220603" y="4538067"/>
            <a:ext cx="8154107" cy="1524132"/>
          </a:xfrm>
          <a:prstGeom prst="rect">
            <a:avLst/>
          </a:prstGeom>
        </p:spPr>
      </p:pic>
      <p:pic>
        <p:nvPicPr>
          <p:cNvPr id="9" name="Picture 8">
            <a:extLst>
              <a:ext uri="{FF2B5EF4-FFF2-40B4-BE49-F238E27FC236}">
                <a16:creationId xmlns:a16="http://schemas.microsoft.com/office/drawing/2014/main" id="{93113D3B-ADD3-9561-928C-D5CFA62AEB80}"/>
              </a:ext>
            </a:extLst>
          </p:cNvPr>
          <p:cNvPicPr>
            <a:picLocks noChangeAspect="1"/>
          </p:cNvPicPr>
          <p:nvPr/>
        </p:nvPicPr>
        <p:blipFill>
          <a:blip r:embed="rId4"/>
          <a:stretch>
            <a:fillRect/>
          </a:stretch>
        </p:blipFill>
        <p:spPr>
          <a:xfrm>
            <a:off x="4122645" y="4748534"/>
            <a:ext cx="7864522" cy="1844200"/>
          </a:xfrm>
          <a:prstGeom prst="rect">
            <a:avLst/>
          </a:prstGeom>
        </p:spPr>
      </p:pic>
      <p:pic>
        <p:nvPicPr>
          <p:cNvPr id="10" name="Picture 9">
            <a:extLst>
              <a:ext uri="{FF2B5EF4-FFF2-40B4-BE49-F238E27FC236}">
                <a16:creationId xmlns:a16="http://schemas.microsoft.com/office/drawing/2014/main" id="{A24D394A-A380-4F21-9D66-F25E6330AACD}"/>
              </a:ext>
            </a:extLst>
          </p:cNvPr>
          <p:cNvPicPr>
            <a:picLocks noChangeAspect="1"/>
          </p:cNvPicPr>
          <p:nvPr/>
        </p:nvPicPr>
        <p:blipFill>
          <a:blip r:embed="rId5"/>
          <a:stretch>
            <a:fillRect/>
          </a:stretch>
        </p:blipFill>
        <p:spPr>
          <a:xfrm>
            <a:off x="3146308" y="1473652"/>
            <a:ext cx="8272948" cy="2192922"/>
          </a:xfrm>
          <a:prstGeom prst="rect">
            <a:avLst/>
          </a:prstGeom>
        </p:spPr>
      </p:pic>
      <p:pic>
        <p:nvPicPr>
          <p:cNvPr id="11" name="Picture 10">
            <a:extLst>
              <a:ext uri="{FF2B5EF4-FFF2-40B4-BE49-F238E27FC236}">
                <a16:creationId xmlns:a16="http://schemas.microsoft.com/office/drawing/2014/main" id="{2A8A9D51-E0CF-F944-EE0F-FE42A430CD9B}"/>
              </a:ext>
            </a:extLst>
          </p:cNvPr>
          <p:cNvPicPr>
            <a:picLocks noChangeAspect="1"/>
          </p:cNvPicPr>
          <p:nvPr/>
        </p:nvPicPr>
        <p:blipFill>
          <a:blip r:embed="rId6"/>
          <a:stretch>
            <a:fillRect/>
          </a:stretch>
        </p:blipFill>
        <p:spPr>
          <a:xfrm>
            <a:off x="2733601" y="4819504"/>
            <a:ext cx="8037494" cy="1983697"/>
          </a:xfrm>
          <a:prstGeom prst="rect">
            <a:avLst/>
          </a:prstGeom>
        </p:spPr>
      </p:pic>
      <p:pic>
        <p:nvPicPr>
          <p:cNvPr id="12" name="Picture 11">
            <a:extLst>
              <a:ext uri="{FF2B5EF4-FFF2-40B4-BE49-F238E27FC236}">
                <a16:creationId xmlns:a16="http://schemas.microsoft.com/office/drawing/2014/main" id="{13C75D91-632E-8E52-607D-AEE8C3E79891}"/>
              </a:ext>
            </a:extLst>
          </p:cNvPr>
          <p:cNvPicPr>
            <a:picLocks noChangeAspect="1"/>
          </p:cNvPicPr>
          <p:nvPr/>
        </p:nvPicPr>
        <p:blipFill>
          <a:blip r:embed="rId7"/>
          <a:stretch>
            <a:fillRect/>
          </a:stretch>
        </p:blipFill>
        <p:spPr>
          <a:xfrm>
            <a:off x="204832" y="4748534"/>
            <a:ext cx="10962647" cy="1770637"/>
          </a:xfrm>
          <a:prstGeom prst="rect">
            <a:avLst/>
          </a:prstGeom>
        </p:spPr>
      </p:pic>
      <p:pic>
        <p:nvPicPr>
          <p:cNvPr id="13" name="Picture 12">
            <a:extLst>
              <a:ext uri="{FF2B5EF4-FFF2-40B4-BE49-F238E27FC236}">
                <a16:creationId xmlns:a16="http://schemas.microsoft.com/office/drawing/2014/main" id="{A291EF72-79D2-2F3F-2E24-60983275EF38}"/>
              </a:ext>
            </a:extLst>
          </p:cNvPr>
          <p:cNvPicPr>
            <a:picLocks noChangeAspect="1"/>
          </p:cNvPicPr>
          <p:nvPr/>
        </p:nvPicPr>
        <p:blipFill>
          <a:blip r:embed="rId8"/>
          <a:stretch>
            <a:fillRect/>
          </a:stretch>
        </p:blipFill>
        <p:spPr>
          <a:xfrm>
            <a:off x="2645448" y="2585311"/>
            <a:ext cx="7304416" cy="2557931"/>
          </a:xfrm>
          <a:prstGeom prst="rect">
            <a:avLst/>
          </a:prstGeom>
        </p:spPr>
      </p:pic>
      <p:pic>
        <p:nvPicPr>
          <p:cNvPr id="14" name="Picture 13">
            <a:extLst>
              <a:ext uri="{FF2B5EF4-FFF2-40B4-BE49-F238E27FC236}">
                <a16:creationId xmlns:a16="http://schemas.microsoft.com/office/drawing/2014/main" id="{6F13F9CC-1BC7-B803-3A7A-BCF953AAE4DF}"/>
              </a:ext>
            </a:extLst>
          </p:cNvPr>
          <p:cNvPicPr>
            <a:picLocks noChangeAspect="1"/>
          </p:cNvPicPr>
          <p:nvPr/>
        </p:nvPicPr>
        <p:blipFill>
          <a:blip r:embed="rId9"/>
          <a:stretch>
            <a:fillRect/>
          </a:stretch>
        </p:blipFill>
        <p:spPr>
          <a:xfrm>
            <a:off x="1281958" y="2932773"/>
            <a:ext cx="9129551" cy="1310754"/>
          </a:xfrm>
          <a:prstGeom prst="rect">
            <a:avLst/>
          </a:prstGeom>
        </p:spPr>
      </p:pic>
      <p:pic>
        <p:nvPicPr>
          <p:cNvPr id="15" name="Picture 14">
            <a:extLst>
              <a:ext uri="{FF2B5EF4-FFF2-40B4-BE49-F238E27FC236}">
                <a16:creationId xmlns:a16="http://schemas.microsoft.com/office/drawing/2014/main" id="{F4C6EF96-F8A5-CE9C-992A-7ABED2678DAF}"/>
              </a:ext>
            </a:extLst>
          </p:cNvPr>
          <p:cNvPicPr>
            <a:picLocks noChangeAspect="1"/>
          </p:cNvPicPr>
          <p:nvPr/>
        </p:nvPicPr>
        <p:blipFill>
          <a:blip r:embed="rId10"/>
          <a:stretch>
            <a:fillRect/>
          </a:stretch>
        </p:blipFill>
        <p:spPr>
          <a:xfrm>
            <a:off x="1012355" y="4033936"/>
            <a:ext cx="10836579" cy="2110923"/>
          </a:xfrm>
          <a:prstGeom prst="rect">
            <a:avLst/>
          </a:prstGeom>
        </p:spPr>
      </p:pic>
      <p:pic>
        <p:nvPicPr>
          <p:cNvPr id="16" name="Picture 15">
            <a:extLst>
              <a:ext uri="{FF2B5EF4-FFF2-40B4-BE49-F238E27FC236}">
                <a16:creationId xmlns:a16="http://schemas.microsoft.com/office/drawing/2014/main" id="{4B1926F9-3B21-92B4-6291-97F2B870BD75}"/>
              </a:ext>
            </a:extLst>
          </p:cNvPr>
          <p:cNvPicPr>
            <a:picLocks noChangeAspect="1"/>
          </p:cNvPicPr>
          <p:nvPr/>
        </p:nvPicPr>
        <p:blipFill>
          <a:blip r:embed="rId11"/>
          <a:stretch>
            <a:fillRect/>
          </a:stretch>
        </p:blipFill>
        <p:spPr>
          <a:xfrm>
            <a:off x="674661" y="271358"/>
            <a:ext cx="6683319" cy="1775614"/>
          </a:xfrm>
          <a:prstGeom prst="rect">
            <a:avLst/>
          </a:prstGeom>
        </p:spPr>
      </p:pic>
      <p:pic>
        <p:nvPicPr>
          <p:cNvPr id="17" name="Picture 16">
            <a:extLst>
              <a:ext uri="{FF2B5EF4-FFF2-40B4-BE49-F238E27FC236}">
                <a16:creationId xmlns:a16="http://schemas.microsoft.com/office/drawing/2014/main" id="{BAF4EDF2-BB29-4CE7-5C0E-6C63C4A12DFF}"/>
              </a:ext>
            </a:extLst>
          </p:cNvPr>
          <p:cNvPicPr>
            <a:picLocks noChangeAspect="1"/>
          </p:cNvPicPr>
          <p:nvPr/>
        </p:nvPicPr>
        <p:blipFill>
          <a:blip r:embed="rId12"/>
          <a:stretch>
            <a:fillRect/>
          </a:stretch>
        </p:blipFill>
        <p:spPr>
          <a:xfrm>
            <a:off x="5130392" y="49221"/>
            <a:ext cx="6858000" cy="6858000"/>
          </a:xfrm>
          <a:prstGeom prst="rect">
            <a:avLst/>
          </a:prstGeom>
        </p:spPr>
      </p:pic>
      <p:pic>
        <p:nvPicPr>
          <p:cNvPr id="18" name="Picture 17">
            <a:extLst>
              <a:ext uri="{FF2B5EF4-FFF2-40B4-BE49-F238E27FC236}">
                <a16:creationId xmlns:a16="http://schemas.microsoft.com/office/drawing/2014/main" id="{5958AF95-D532-1A13-D600-F680DF3BDD8B}"/>
              </a:ext>
            </a:extLst>
          </p:cNvPr>
          <p:cNvPicPr>
            <a:picLocks noChangeAspect="1"/>
          </p:cNvPicPr>
          <p:nvPr/>
        </p:nvPicPr>
        <p:blipFill>
          <a:blip r:embed="rId13"/>
          <a:stretch>
            <a:fillRect/>
          </a:stretch>
        </p:blipFill>
        <p:spPr>
          <a:xfrm>
            <a:off x="757649" y="779027"/>
            <a:ext cx="8788903" cy="2344340"/>
          </a:xfrm>
          <a:prstGeom prst="rect">
            <a:avLst/>
          </a:prstGeom>
        </p:spPr>
      </p:pic>
      <p:pic>
        <p:nvPicPr>
          <p:cNvPr id="3" name="Picture 2">
            <a:extLst>
              <a:ext uri="{FF2B5EF4-FFF2-40B4-BE49-F238E27FC236}">
                <a16:creationId xmlns:a16="http://schemas.microsoft.com/office/drawing/2014/main" id="{322DFA01-576B-8A8C-BFEA-E4B51E6766FD}"/>
              </a:ext>
            </a:extLst>
          </p:cNvPr>
          <p:cNvPicPr>
            <a:picLocks noChangeAspect="1"/>
          </p:cNvPicPr>
          <p:nvPr/>
        </p:nvPicPr>
        <p:blipFill>
          <a:blip r:embed="rId14"/>
          <a:stretch>
            <a:fillRect/>
          </a:stretch>
        </p:blipFill>
        <p:spPr>
          <a:xfrm>
            <a:off x="2239946" y="510287"/>
            <a:ext cx="7712108" cy="5837426"/>
          </a:xfrm>
          <a:prstGeom prst="rect">
            <a:avLst/>
          </a:prstGeom>
        </p:spPr>
      </p:pic>
    </p:spTree>
    <p:extLst>
      <p:ext uri="{BB962C8B-B14F-4D97-AF65-F5344CB8AC3E}">
        <p14:creationId xmlns:p14="http://schemas.microsoft.com/office/powerpoint/2010/main" val="25626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C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FC693-AF68-63CB-AAC3-53049EF5375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NEBULA</a:t>
            </a:r>
          </a:p>
        </p:txBody>
      </p:sp>
      <p:pic>
        <p:nvPicPr>
          <p:cNvPr id="5" name="Content Placeholder 4">
            <a:extLst>
              <a:ext uri="{FF2B5EF4-FFF2-40B4-BE49-F238E27FC236}">
                <a16:creationId xmlns:a16="http://schemas.microsoft.com/office/drawing/2014/main" id="{BEB3527C-B341-AF07-AAD1-3AE70D86D320}"/>
              </a:ext>
            </a:extLst>
          </p:cNvPr>
          <p:cNvPicPr>
            <a:picLocks noGrp="1" noChangeAspect="1"/>
          </p:cNvPicPr>
          <p:nvPr>
            <p:ph idx="1"/>
          </p:nvPr>
        </p:nvPicPr>
        <p:blipFill>
          <a:blip r:embed="rId2"/>
          <a:srcRect t="8654"/>
          <a:stretch/>
        </p:blipFill>
        <p:spPr>
          <a:xfrm>
            <a:off x="5367106" y="0"/>
            <a:ext cx="6824894" cy="4504267"/>
          </a:xfrm>
          <a:prstGeom prst="rect">
            <a:avLst/>
          </a:prstGeom>
        </p:spPr>
      </p:pic>
      <p:sp>
        <p:nvSpPr>
          <p:cNvPr id="6" name="TextBox 5">
            <a:extLst>
              <a:ext uri="{FF2B5EF4-FFF2-40B4-BE49-F238E27FC236}">
                <a16:creationId xmlns:a16="http://schemas.microsoft.com/office/drawing/2014/main" id="{B4BF09E7-94CC-8596-A61D-5B1289092BD3}"/>
              </a:ext>
            </a:extLst>
          </p:cNvPr>
          <p:cNvSpPr txBox="1"/>
          <p:nvPr/>
        </p:nvSpPr>
        <p:spPr>
          <a:xfrm>
            <a:off x="2223657" y="346448"/>
            <a:ext cx="4312227" cy="923330"/>
          </a:xfrm>
          <a:prstGeom prst="rect">
            <a:avLst/>
          </a:prstGeom>
          <a:noFill/>
        </p:spPr>
        <p:txBody>
          <a:bodyPr wrap="square" rtlCol="0">
            <a:spAutoFit/>
          </a:bodyPr>
          <a:lstStyle/>
          <a:p>
            <a:r>
              <a:rPr lang="en-GB" dirty="0">
                <a:solidFill>
                  <a:srgbClr val="054DAA"/>
                </a:solidFill>
                <a:latin typeface="roboto-bold"/>
              </a:rPr>
              <a:t>Currently, Australia’s only PROTECTED research cloud platform, operated by </a:t>
            </a:r>
            <a:r>
              <a:rPr lang="en-GB" dirty="0" err="1">
                <a:solidFill>
                  <a:srgbClr val="054DAA"/>
                </a:solidFill>
                <a:latin typeface="roboto-bold"/>
              </a:rPr>
              <a:t>CyberCX</a:t>
            </a:r>
            <a:endParaRPr lang="en-AU" dirty="0">
              <a:solidFill>
                <a:srgbClr val="054DAA"/>
              </a:solidFill>
              <a:latin typeface="roboto-bold"/>
            </a:endParaRPr>
          </a:p>
        </p:txBody>
      </p:sp>
      <p:sp>
        <p:nvSpPr>
          <p:cNvPr id="7" name="TextBox 6">
            <a:extLst>
              <a:ext uri="{FF2B5EF4-FFF2-40B4-BE49-F238E27FC236}">
                <a16:creationId xmlns:a16="http://schemas.microsoft.com/office/drawing/2014/main" id="{DC5B57D6-3BFB-314B-381E-EFF3B367DED9}"/>
              </a:ext>
            </a:extLst>
          </p:cNvPr>
          <p:cNvSpPr txBox="1"/>
          <p:nvPr/>
        </p:nvSpPr>
        <p:spPr>
          <a:xfrm>
            <a:off x="3349407" y="4757226"/>
            <a:ext cx="9482673"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54DAA"/>
                </a:solidFill>
                <a:latin typeface="roboto-bold"/>
              </a:rPr>
              <a:t>A sovereign cloud platform, purpose-built to meet the secure research needs of academic institutions, business, and government offered as-a-service.*</a:t>
            </a:r>
          </a:p>
          <a:p>
            <a:pPr marL="285750" indent="-285750">
              <a:buFont typeface="Arial" panose="020B0604020202020204" pitchFamily="34" charset="0"/>
              <a:buChar char="•"/>
            </a:pPr>
            <a:r>
              <a:rPr lang="en-GB" dirty="0">
                <a:solidFill>
                  <a:srgbClr val="054DAA"/>
                </a:solidFill>
                <a:latin typeface="roboto-bold"/>
              </a:rPr>
              <a:t>Incorporates Microsoft Azure products as standard</a:t>
            </a:r>
          </a:p>
          <a:p>
            <a:pPr marL="285750" indent="-285750">
              <a:buFont typeface="Arial" panose="020B0604020202020204" pitchFamily="34" charset="0"/>
              <a:buChar char="•"/>
            </a:pPr>
            <a:r>
              <a:rPr lang="en-GB" dirty="0">
                <a:solidFill>
                  <a:srgbClr val="054DAA"/>
                </a:solidFill>
                <a:latin typeface="roboto-bold"/>
              </a:rPr>
              <a:t>NOTE: Nebula does </a:t>
            </a:r>
            <a:r>
              <a:rPr lang="en-GB" u="sng" dirty="0">
                <a:solidFill>
                  <a:srgbClr val="054DAA"/>
                </a:solidFill>
                <a:latin typeface="roboto-bold"/>
              </a:rPr>
              <a:t>not</a:t>
            </a:r>
            <a:r>
              <a:rPr lang="en-GB" dirty="0">
                <a:solidFill>
                  <a:srgbClr val="054DAA"/>
                </a:solidFill>
                <a:latin typeface="roboto-bold"/>
              </a:rPr>
              <a:t> protect personnel or physical security.</a:t>
            </a:r>
          </a:p>
          <a:p>
            <a:pPr marL="285750" indent="-285750">
              <a:buFont typeface="Arial" panose="020B0604020202020204" pitchFamily="34" charset="0"/>
              <a:buChar char="•"/>
            </a:pPr>
            <a:endParaRPr lang="en-GB" dirty="0">
              <a:solidFill>
                <a:srgbClr val="054DAA"/>
              </a:solidFill>
              <a:latin typeface="roboto-bold"/>
            </a:endParaRPr>
          </a:p>
          <a:p>
            <a:r>
              <a:rPr lang="en-GB" i="1" dirty="0">
                <a:solidFill>
                  <a:srgbClr val="054DAA"/>
                </a:solidFill>
                <a:latin typeface="roboto-bold"/>
              </a:rPr>
              <a:t>* </a:t>
            </a:r>
            <a:r>
              <a:rPr lang="en-GB" i="1" dirty="0" err="1">
                <a:solidFill>
                  <a:srgbClr val="054DAA"/>
                </a:solidFill>
                <a:latin typeface="roboto-bold"/>
              </a:rPr>
              <a:t>CyberCX</a:t>
            </a:r>
            <a:r>
              <a:rPr lang="en-GB" i="1" dirty="0">
                <a:solidFill>
                  <a:srgbClr val="054DAA"/>
                </a:solidFill>
                <a:latin typeface="roboto-bold"/>
              </a:rPr>
              <a:t> website: https://cybercx.com.au/protected-cloud/</a:t>
            </a:r>
            <a:endParaRPr lang="en-AU" i="1" dirty="0">
              <a:solidFill>
                <a:srgbClr val="054DAA"/>
              </a:solidFill>
              <a:latin typeface="roboto-bold"/>
            </a:endParaRPr>
          </a:p>
        </p:txBody>
      </p:sp>
    </p:spTree>
    <p:extLst>
      <p:ext uri="{BB962C8B-B14F-4D97-AF65-F5344CB8AC3E}">
        <p14:creationId xmlns:p14="http://schemas.microsoft.com/office/powerpoint/2010/main" val="381811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using a phone&#10;&#10;Description automatically generated">
            <a:extLst>
              <a:ext uri="{FF2B5EF4-FFF2-40B4-BE49-F238E27FC236}">
                <a16:creationId xmlns:a16="http://schemas.microsoft.com/office/drawing/2014/main" id="{1279865B-B047-22A4-562E-78A7A4225F81}"/>
              </a:ext>
            </a:extLst>
          </p:cNvPr>
          <p:cNvPicPr>
            <a:picLocks noChangeAspect="1"/>
          </p:cNvPicPr>
          <p:nvPr/>
        </p:nvPicPr>
        <p:blipFill rotWithShape="1">
          <a:blip r:embed="rId2"/>
          <a:srcRect r="5882" b="-1"/>
          <a:stretch/>
        </p:blipFill>
        <p:spPr>
          <a:xfrm>
            <a:off x="1" y="10"/>
            <a:ext cx="9669642" cy="6857990"/>
          </a:xfrm>
          <a:prstGeom prst="rect">
            <a:avLst/>
          </a:prstGeom>
          <a:noFill/>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10F114-98E3-934D-8533-FEFF0AB05023}"/>
              </a:ext>
            </a:extLst>
          </p:cNvPr>
          <p:cNvSpPr>
            <a:spLocks noGrp="1"/>
          </p:cNvSpPr>
          <p:nvPr>
            <p:ph type="title"/>
          </p:nvPr>
        </p:nvSpPr>
        <p:spPr>
          <a:xfrm>
            <a:off x="7584950" y="235032"/>
            <a:ext cx="4431789" cy="1899912"/>
          </a:xfrm>
        </p:spPr>
        <p:txBody>
          <a:bodyPr>
            <a:normAutofit/>
          </a:bodyPr>
          <a:lstStyle/>
          <a:p>
            <a:r>
              <a:rPr lang="en-AU" sz="4000" dirty="0"/>
              <a:t>Why Does Personnel and Physical Security Matter?</a:t>
            </a:r>
          </a:p>
        </p:txBody>
      </p:sp>
      <p:sp>
        <p:nvSpPr>
          <p:cNvPr id="3" name="Content Placeholder 2">
            <a:extLst>
              <a:ext uri="{FF2B5EF4-FFF2-40B4-BE49-F238E27FC236}">
                <a16:creationId xmlns:a16="http://schemas.microsoft.com/office/drawing/2014/main" id="{01B72233-F0E5-13C3-8676-3385062DDCED}"/>
              </a:ext>
            </a:extLst>
          </p:cNvPr>
          <p:cNvSpPr>
            <a:spLocks noGrp="1"/>
          </p:cNvSpPr>
          <p:nvPr>
            <p:ph idx="1"/>
          </p:nvPr>
        </p:nvSpPr>
        <p:spPr>
          <a:xfrm>
            <a:off x="7860794" y="2449028"/>
            <a:ext cx="4538470" cy="4104323"/>
          </a:xfrm>
        </p:spPr>
        <p:txBody>
          <a:bodyPr>
            <a:noAutofit/>
          </a:bodyPr>
          <a:lstStyle/>
          <a:p>
            <a:pPr>
              <a:spcAft>
                <a:spcPts val="600"/>
              </a:spcAft>
            </a:pPr>
            <a:r>
              <a:rPr lang="en-US" sz="2000" dirty="0"/>
              <a:t>Highest security levels will not stop improperly addressed insider threats</a:t>
            </a:r>
          </a:p>
          <a:p>
            <a:pPr>
              <a:spcAft>
                <a:spcPts val="600"/>
              </a:spcAft>
            </a:pPr>
            <a:r>
              <a:rPr lang="en-AU" sz="2000" dirty="0"/>
              <a:t>Research undertaken by specific individuals can lead to them being specific targets – i.e., China’s “Greybeard” strategy, PWC scandal</a:t>
            </a:r>
          </a:p>
          <a:p>
            <a:pPr>
              <a:spcAft>
                <a:spcPts val="600"/>
              </a:spcAft>
            </a:pPr>
            <a:r>
              <a:rPr lang="en-AU" sz="2000" dirty="0"/>
              <a:t>Security of the cloud will not affect compromised credentials, tokens or architecture (i.e., USB drives)</a:t>
            </a:r>
          </a:p>
          <a:p>
            <a:pPr>
              <a:spcAft>
                <a:spcPts val="600"/>
              </a:spcAft>
            </a:pPr>
            <a:r>
              <a:rPr lang="en-AU" sz="2000" dirty="0"/>
              <a:t>Stealing the data may not be their objective – destroying it might be</a:t>
            </a:r>
          </a:p>
        </p:txBody>
      </p:sp>
    </p:spTree>
    <p:extLst>
      <p:ext uri="{BB962C8B-B14F-4D97-AF65-F5344CB8AC3E}">
        <p14:creationId xmlns:p14="http://schemas.microsoft.com/office/powerpoint/2010/main" val="190432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CD21EC-85BD-9E66-EA96-698B3A04C42C}"/>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2FF1391-4580-8611-5FFA-AE91DE2A6678}"/>
              </a:ext>
            </a:extLst>
          </p:cNvPr>
          <p:cNvSpPr>
            <a:spLocks noGrp="1"/>
          </p:cNvSpPr>
          <p:nvPr>
            <p:ph type="title"/>
          </p:nvPr>
        </p:nvSpPr>
        <p:spPr>
          <a:xfrm>
            <a:off x="1383564" y="348865"/>
            <a:ext cx="9718111" cy="1576446"/>
          </a:xfrm>
        </p:spPr>
        <p:txBody>
          <a:bodyPr anchor="ctr">
            <a:normAutofit/>
          </a:bodyPr>
          <a:lstStyle/>
          <a:p>
            <a:r>
              <a:rPr lang="en-AU" sz="4000" dirty="0">
                <a:solidFill>
                  <a:srgbClr val="FFFFFF"/>
                </a:solidFill>
                <a:latin typeface="roboto-bold"/>
              </a:rPr>
              <a:t>Key Takeaways</a:t>
            </a:r>
          </a:p>
        </p:txBody>
      </p:sp>
      <p:graphicFrame>
        <p:nvGraphicFramePr>
          <p:cNvPr id="24" name="Content Placeholder 5">
            <a:extLst>
              <a:ext uri="{FF2B5EF4-FFF2-40B4-BE49-F238E27FC236}">
                <a16:creationId xmlns:a16="http://schemas.microsoft.com/office/drawing/2014/main" id="{532B1238-6495-1F12-C84D-E3D9BE4E58DC}"/>
              </a:ext>
            </a:extLst>
          </p:cNvPr>
          <p:cNvGraphicFramePr>
            <a:graphicFrameLocks noGrp="1"/>
          </p:cNvGraphicFramePr>
          <p:nvPr>
            <p:ph idx="1"/>
            <p:extLst>
              <p:ext uri="{D42A27DB-BD31-4B8C-83A1-F6EECF244321}">
                <p14:modId xmlns:p14="http://schemas.microsoft.com/office/powerpoint/2010/main" val="2976210488"/>
              </p:ext>
            </p:extLst>
          </p:nvPr>
        </p:nvGraphicFramePr>
        <p:xfrm>
          <a:off x="644056" y="2414017"/>
          <a:ext cx="10927829" cy="4095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614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DCF2391-A763-148B-9910-A0A2A2083EAC}"/>
              </a:ext>
            </a:extLst>
          </p:cNvPr>
          <p:cNvSpPr>
            <a:spLocks noGrp="1"/>
          </p:cNvSpPr>
          <p:nvPr>
            <p:ph type="title"/>
          </p:nvPr>
        </p:nvSpPr>
        <p:spPr>
          <a:xfrm>
            <a:off x="1371597" y="348865"/>
            <a:ext cx="10044023" cy="877729"/>
          </a:xfrm>
        </p:spPr>
        <p:txBody>
          <a:bodyPr anchor="ctr">
            <a:normAutofit/>
          </a:bodyPr>
          <a:lstStyle/>
          <a:p>
            <a:r>
              <a:rPr lang="en-AU" sz="4000">
                <a:solidFill>
                  <a:srgbClr val="FFFFFF"/>
                </a:solidFill>
                <a:latin typeface="roboto-bold"/>
              </a:rPr>
              <a:t>Scope for Today</a:t>
            </a:r>
          </a:p>
        </p:txBody>
      </p:sp>
      <p:graphicFrame>
        <p:nvGraphicFramePr>
          <p:cNvPr id="24" name="Content Placeholder 5">
            <a:extLst>
              <a:ext uri="{FF2B5EF4-FFF2-40B4-BE49-F238E27FC236}">
                <a16:creationId xmlns:a16="http://schemas.microsoft.com/office/drawing/2014/main" id="{2170B1FF-DE40-81CD-DA95-75BD04CA0F59}"/>
              </a:ext>
            </a:extLst>
          </p:cNvPr>
          <p:cNvGraphicFramePr>
            <a:graphicFrameLocks noGrp="1"/>
          </p:cNvGraphicFramePr>
          <p:nvPr>
            <p:ph idx="1"/>
            <p:extLst>
              <p:ext uri="{D42A27DB-BD31-4B8C-83A1-F6EECF244321}">
                <p14:modId xmlns:p14="http://schemas.microsoft.com/office/powerpoint/2010/main" val="3931036316"/>
              </p:ext>
            </p:extLst>
          </p:nvPr>
        </p:nvGraphicFramePr>
        <p:xfrm>
          <a:off x="-2" y="1575459"/>
          <a:ext cx="12191998" cy="528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0156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tralia and Oceania Region. Map of countries in South Pacific Ocean. Vector illustration Australia and Oceania Region. Map of countries in South Pacific Ocean. Vector illustration. australasia stock illustrations">
            <a:extLst>
              <a:ext uri="{FF2B5EF4-FFF2-40B4-BE49-F238E27FC236}">
                <a16:creationId xmlns:a16="http://schemas.microsoft.com/office/drawing/2014/main" id="{D25B9CF6-E592-DE42-4C9C-1409CA7E2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022" y="-234200"/>
            <a:ext cx="5890308" cy="4987196"/>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707953-F4BD-8082-E006-F3FE990E35BA}"/>
              </a:ext>
            </a:extLst>
          </p:cNvPr>
          <p:cNvSpPr txBox="1"/>
          <p:nvPr/>
        </p:nvSpPr>
        <p:spPr>
          <a:xfrm>
            <a:off x="216981" y="3777820"/>
            <a:ext cx="12184520" cy="3539430"/>
          </a:xfrm>
          <a:prstGeom prst="rect">
            <a:avLst/>
          </a:prstGeom>
          <a:noFill/>
        </p:spPr>
        <p:txBody>
          <a:bodyPr wrap="square" rtlCol="0">
            <a:spAutoFit/>
          </a:bodyPr>
          <a:lstStyle/>
          <a:p>
            <a:r>
              <a:rPr lang="en-US" sz="1600" spc="300" dirty="0">
                <a:ea typeface="Open Sans" panose="020B0606030504020204" pitchFamily="34" charset="0"/>
                <a:cs typeface="Open Sans" panose="020B0606030504020204" pitchFamily="34" charset="0"/>
              </a:rPr>
              <a:t>Peak member Association supporting the use of </a:t>
            </a:r>
            <a:br>
              <a:rPr lang="en-US" sz="1600" spc="300" dirty="0">
                <a:ea typeface="Open Sans" panose="020B0606030504020204" pitchFamily="34" charset="0"/>
                <a:cs typeface="Open Sans" panose="020B0606030504020204" pitchFamily="34" charset="0"/>
              </a:rPr>
            </a:br>
            <a:r>
              <a:rPr lang="en-US" sz="1600" spc="300" dirty="0">
                <a:ea typeface="Open Sans" panose="020B0606030504020204" pitchFamily="34" charset="0"/>
                <a:cs typeface="Open Sans" panose="020B0606030504020204" pitchFamily="34" charset="0"/>
              </a:rPr>
              <a:t>information technology in higher education and research in Australasia</a:t>
            </a:r>
          </a:p>
          <a:p>
            <a:endParaRPr lang="en-US" sz="1600" spc="300" dirty="0">
              <a:ea typeface="Open Sans" panose="020B0606030504020204" pitchFamily="34" charset="0"/>
              <a:cs typeface="Open Sans" panose="020B0606030504020204" pitchFamily="34" charset="0"/>
            </a:endParaRPr>
          </a:p>
          <a:p>
            <a:r>
              <a:rPr lang="en-US" sz="1600" spc="300" dirty="0">
                <a:ea typeface="Open Sans" panose="020B0606030504020204" pitchFamily="34" charset="0"/>
                <a:cs typeface="Open Sans" panose="020B0606030504020204" pitchFamily="34" charset="0"/>
              </a:rPr>
              <a:t>Our 69 members include:</a:t>
            </a:r>
          </a:p>
          <a:p>
            <a:pPr marL="457200" indent="-457200">
              <a:buFont typeface="Arial" panose="020B0604020202020204" pitchFamily="34" charset="0"/>
              <a:buChar char="•"/>
            </a:pPr>
            <a:r>
              <a:rPr lang="en-US" sz="1600" spc="300" dirty="0">
                <a:ea typeface="Open Sans" panose="020B0606030504020204" pitchFamily="34" charset="0"/>
                <a:cs typeface="Open Sans" panose="020B0606030504020204" pitchFamily="34" charset="0"/>
              </a:rPr>
              <a:t>All public universities in Australia and New Zealand along with those of Papua New Guinea and Fiji </a:t>
            </a:r>
          </a:p>
          <a:p>
            <a:pPr marL="457200" indent="-457200">
              <a:buFont typeface="Arial" panose="020B0604020202020204" pitchFamily="34" charset="0"/>
              <a:buChar char="•"/>
            </a:pPr>
            <a:r>
              <a:rPr lang="en-US" sz="1600" spc="300" dirty="0">
                <a:ea typeface="Open Sans" panose="020B0606030504020204" pitchFamily="34" charset="0"/>
                <a:cs typeface="Open Sans" panose="020B0606030504020204" pitchFamily="34" charset="0"/>
              </a:rPr>
              <a:t>Private higher education institutions</a:t>
            </a:r>
          </a:p>
          <a:p>
            <a:pPr marL="457200" indent="-457200">
              <a:buFont typeface="Arial" panose="020B0604020202020204" pitchFamily="34" charset="0"/>
              <a:buChar char="•"/>
            </a:pPr>
            <a:r>
              <a:rPr lang="en-US" sz="1600" spc="300" dirty="0">
                <a:ea typeface="Open Sans" panose="020B0606030504020204" pitchFamily="34" charset="0"/>
                <a:cs typeface="Open Sans" panose="020B0606030504020204" pitchFamily="34" charset="0"/>
              </a:rPr>
              <a:t>Key national research institutions in Australia (i.e., CSIRO, </a:t>
            </a:r>
            <a:r>
              <a:rPr lang="en-US" sz="1600" spc="300" dirty="0" err="1">
                <a:ea typeface="Open Sans" panose="020B0606030504020204" pitchFamily="34" charset="0"/>
                <a:cs typeface="Open Sans" panose="020B0606030504020204" pitchFamily="34" charset="0"/>
              </a:rPr>
              <a:t>Defence</a:t>
            </a:r>
            <a:r>
              <a:rPr lang="en-US" sz="1600" spc="300" dirty="0">
                <a:ea typeface="Open Sans" panose="020B0606030504020204" pitchFamily="34" charset="0"/>
                <a:cs typeface="Open Sans" panose="020B0606030504020204" pitchFamily="34" charset="0"/>
              </a:rPr>
              <a:t> Learning)</a:t>
            </a:r>
          </a:p>
          <a:p>
            <a:pPr marL="457200" indent="-457200">
              <a:buFont typeface="Arial" panose="020B0604020202020204" pitchFamily="34" charset="0"/>
              <a:buChar char="•"/>
            </a:pPr>
            <a:r>
              <a:rPr lang="en-US" sz="1600" spc="300" dirty="0">
                <a:ea typeface="Open Sans" panose="020B0606030504020204" pitchFamily="34" charset="0"/>
                <a:cs typeface="Open Sans" panose="020B0606030504020204" pitchFamily="34" charset="0"/>
              </a:rPr>
              <a:t>Some Australian TAFEs.</a:t>
            </a:r>
          </a:p>
          <a:p>
            <a:pPr marL="457200" indent="-457200">
              <a:buFont typeface="Arial" panose="020B0604020202020204" pitchFamily="34" charset="0"/>
              <a:buChar char="•"/>
            </a:pPr>
            <a:endParaRPr lang="en-US" sz="1600" spc="300" dirty="0">
              <a:ea typeface="Open Sans" panose="020B0606030504020204" pitchFamily="34" charset="0"/>
              <a:cs typeface="Open Sans" panose="020B0606030504020204" pitchFamily="34" charset="0"/>
            </a:endParaRPr>
          </a:p>
          <a:p>
            <a:r>
              <a:rPr lang="en-AU" sz="1600" b="1" dirty="0">
                <a:solidFill>
                  <a:srgbClr val="C00000"/>
                </a:solidFill>
              </a:rPr>
              <a:t>CAUDIT’s 49 ANZ university representatives lead over 9,700 staff and invest over $3.87B in IT. </a:t>
            </a:r>
          </a:p>
          <a:p>
            <a:pPr marL="457200" indent="-457200">
              <a:buFont typeface="Arial" panose="020B0604020202020204" pitchFamily="34" charset="0"/>
              <a:buChar char="•"/>
            </a:pPr>
            <a:endParaRPr lang="en-US" sz="1600" spc="300" dirty="0">
              <a:ea typeface="Open Sans" panose="020B0606030504020204" pitchFamily="34" charset="0"/>
              <a:cs typeface="Open Sans" panose="020B0606030504020204" pitchFamily="34" charset="0"/>
            </a:endParaRPr>
          </a:p>
          <a:p>
            <a:endParaRPr lang="en-US" sz="1600" spc="300" dirty="0">
              <a:ea typeface="Open Sans" panose="020B0606030504020204" pitchFamily="34" charset="0"/>
              <a:cs typeface="Open Sans" panose="020B0606030504020204" pitchFamily="34" charset="0"/>
            </a:endParaRPr>
          </a:p>
          <a:p>
            <a:endParaRPr lang="en-US" sz="1600" spc="300" dirty="0">
              <a:ea typeface="Open Sans" panose="020B0606030504020204" pitchFamily="34" charset="0"/>
              <a:cs typeface="Open Sans" panose="020B0606030504020204" pitchFamily="34" charset="0"/>
            </a:endParaRPr>
          </a:p>
        </p:txBody>
      </p:sp>
      <p:pic>
        <p:nvPicPr>
          <p:cNvPr id="12" name="Picture Placeholder 8" descr="Logo, company name&#10;&#10;Description automatically generated">
            <a:extLst>
              <a:ext uri="{FF2B5EF4-FFF2-40B4-BE49-F238E27FC236}">
                <a16:creationId xmlns:a16="http://schemas.microsoft.com/office/drawing/2014/main" id="{D61C094F-61BF-DD7A-BD5E-D6A881BE839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6312" b="-26396"/>
          <a:stretch/>
        </p:blipFill>
        <p:spPr>
          <a:xfrm>
            <a:off x="545871" y="396434"/>
            <a:ext cx="4741381" cy="3539430"/>
          </a:xfrm>
          <a:prstGeom prst="rect">
            <a:avLst/>
          </a:prstGeom>
        </p:spPr>
      </p:pic>
    </p:spTree>
    <p:extLst>
      <p:ext uri="{BB962C8B-B14F-4D97-AF65-F5344CB8AC3E}">
        <p14:creationId xmlns:p14="http://schemas.microsoft.com/office/powerpoint/2010/main" val="397529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ED747F-BE79-FC29-499A-B6240DD4059B}"/>
              </a:ext>
            </a:extLst>
          </p:cNvPr>
          <p:cNvPicPr>
            <a:picLocks noChangeAspect="1"/>
          </p:cNvPicPr>
          <p:nvPr/>
        </p:nvPicPr>
        <p:blipFill>
          <a:blip r:embed="rId3"/>
          <a:srcRect r="1027"/>
          <a:stretch/>
        </p:blipFill>
        <p:spPr>
          <a:xfrm>
            <a:off x="222956" y="173327"/>
            <a:ext cx="11746088" cy="6511345"/>
          </a:xfrm>
          <a:prstGeom prst="rect">
            <a:avLst/>
          </a:prstGeom>
        </p:spPr>
      </p:pic>
    </p:spTree>
    <p:extLst>
      <p:ext uri="{BB962C8B-B14F-4D97-AF65-F5344CB8AC3E}">
        <p14:creationId xmlns:p14="http://schemas.microsoft.com/office/powerpoint/2010/main" val="259117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2288-4715-7C0F-FE27-6BEC93DD538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49A22F0-563A-A0FA-BC56-BC3FBCEDBA8D}"/>
              </a:ext>
            </a:extLst>
          </p:cNvPr>
          <p:cNvSpPr txBox="1"/>
          <p:nvPr/>
        </p:nvSpPr>
        <p:spPr>
          <a:xfrm>
            <a:off x="144821" y="368452"/>
            <a:ext cx="11856597" cy="507831"/>
          </a:xfrm>
          <a:prstGeom prst="rect">
            <a:avLst/>
          </a:prstGeom>
          <a:noFill/>
        </p:spPr>
        <p:txBody>
          <a:bodyPr wrap="square" rtlCol="0">
            <a:spAutoFit/>
          </a:bodyPr>
          <a:lstStyle/>
          <a:p>
            <a:pPr algn="ctr"/>
            <a:r>
              <a:rPr lang="en-US" sz="2700" b="1" spc="300" dirty="0">
                <a:solidFill>
                  <a:schemeClr val="tx2"/>
                </a:solidFill>
                <a:latin typeface="Montserrat" charset="0"/>
                <a:sym typeface="Montserrat SemiBold"/>
              </a:rPr>
              <a:t>Cyber strategy and collaboration</a:t>
            </a:r>
          </a:p>
        </p:txBody>
      </p:sp>
      <p:pic>
        <p:nvPicPr>
          <p:cNvPr id="2" name="Picture 1" descr="Text&#10;&#10;Description automatically generated">
            <a:extLst>
              <a:ext uri="{FF2B5EF4-FFF2-40B4-BE49-F238E27FC236}">
                <a16:creationId xmlns:a16="http://schemas.microsoft.com/office/drawing/2014/main" id="{34C594C7-8C41-31A2-3769-93E6EE85259C}"/>
              </a:ext>
            </a:extLst>
          </p:cNvPr>
          <p:cNvPicPr>
            <a:picLocks noChangeAspect="1"/>
          </p:cNvPicPr>
          <p:nvPr/>
        </p:nvPicPr>
        <p:blipFill rotWithShape="1">
          <a:blip r:embed="rId3">
            <a:extLst>
              <a:ext uri="{28A0092B-C50C-407E-A947-70E740481C1C}">
                <a14:useLocalDpi xmlns:a14="http://schemas.microsoft.com/office/drawing/2010/main" val="0"/>
              </a:ext>
            </a:extLst>
          </a:blip>
          <a:srcRect r="65715"/>
          <a:stretch/>
        </p:blipFill>
        <p:spPr>
          <a:xfrm>
            <a:off x="1" y="6027886"/>
            <a:ext cx="738953" cy="704066"/>
          </a:xfrm>
          <a:prstGeom prst="rect">
            <a:avLst/>
          </a:prstGeom>
        </p:spPr>
      </p:pic>
      <p:pic>
        <p:nvPicPr>
          <p:cNvPr id="4" name="Picture 3">
            <a:extLst>
              <a:ext uri="{FF2B5EF4-FFF2-40B4-BE49-F238E27FC236}">
                <a16:creationId xmlns:a16="http://schemas.microsoft.com/office/drawing/2014/main" id="{FA16563D-B29D-44F8-B507-D5314434D655}"/>
              </a:ext>
            </a:extLst>
          </p:cNvPr>
          <p:cNvPicPr>
            <a:picLocks noChangeAspect="1"/>
          </p:cNvPicPr>
          <p:nvPr/>
        </p:nvPicPr>
        <p:blipFill rotWithShape="1">
          <a:blip r:embed="rId4"/>
          <a:srcRect l="33003" r="34299" b="50571"/>
          <a:stretch/>
        </p:blipFill>
        <p:spPr>
          <a:xfrm>
            <a:off x="678796" y="6099198"/>
            <a:ext cx="729995" cy="620722"/>
          </a:xfrm>
          <a:prstGeom prst="rect">
            <a:avLst/>
          </a:prstGeom>
        </p:spPr>
      </p:pic>
      <p:pic>
        <p:nvPicPr>
          <p:cNvPr id="1026" name="x_Picture 5">
            <a:extLst>
              <a:ext uri="{FF2B5EF4-FFF2-40B4-BE49-F238E27FC236}">
                <a16:creationId xmlns:a16="http://schemas.microsoft.com/office/drawing/2014/main" id="{28C166CF-8CC4-7FDC-A3FD-9796D79E9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791" y="999554"/>
            <a:ext cx="9848201" cy="538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12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AA77386-D29E-B097-543A-2927C9B633C9}"/>
              </a:ext>
            </a:extLst>
          </p:cNvPr>
          <p:cNvPicPr>
            <a:picLocks noChangeAspect="1"/>
          </p:cNvPicPr>
          <p:nvPr/>
        </p:nvPicPr>
        <p:blipFill>
          <a:blip r:embed="rId3" cstate="email">
            <a:alphaModFix amt="50000"/>
            <a:extLst>
              <a:ext uri="{28A0092B-C50C-407E-A947-70E740481C1C}">
                <a14:useLocalDpi xmlns:a14="http://schemas.microsoft.com/office/drawing/2010/main" val="0"/>
              </a:ext>
            </a:extLst>
          </a:blip>
          <a:stretch>
            <a:fillRect/>
          </a:stretch>
        </p:blipFill>
        <p:spPr>
          <a:xfrm>
            <a:off x="389063" y="770708"/>
            <a:ext cx="6267768" cy="5433422"/>
          </a:xfrm>
          <a:prstGeom prst="rect">
            <a:avLst/>
          </a:prstGeom>
        </p:spPr>
      </p:pic>
      <p:pic>
        <p:nvPicPr>
          <p:cNvPr id="2" name="Picture 1" descr="Text&#10;&#10;Description automatically generated">
            <a:extLst>
              <a:ext uri="{FF2B5EF4-FFF2-40B4-BE49-F238E27FC236}">
                <a16:creationId xmlns:a16="http://schemas.microsoft.com/office/drawing/2014/main" id="{AB069CF9-650F-F7D3-827A-70E8F60E5D3D}"/>
              </a:ext>
            </a:extLst>
          </p:cNvPr>
          <p:cNvPicPr>
            <a:picLocks noChangeAspect="1"/>
          </p:cNvPicPr>
          <p:nvPr/>
        </p:nvPicPr>
        <p:blipFill rotWithShape="1">
          <a:blip r:embed="rId4">
            <a:extLst>
              <a:ext uri="{28A0092B-C50C-407E-A947-70E740481C1C}">
                <a14:useLocalDpi xmlns:a14="http://schemas.microsoft.com/office/drawing/2010/main" val="0"/>
              </a:ext>
            </a:extLst>
          </a:blip>
          <a:srcRect r="65715"/>
          <a:stretch/>
        </p:blipFill>
        <p:spPr>
          <a:xfrm>
            <a:off x="1" y="6027886"/>
            <a:ext cx="738953" cy="704066"/>
          </a:xfrm>
          <a:prstGeom prst="rect">
            <a:avLst/>
          </a:prstGeom>
        </p:spPr>
      </p:pic>
      <p:pic>
        <p:nvPicPr>
          <p:cNvPr id="3" name="Picture 2">
            <a:extLst>
              <a:ext uri="{FF2B5EF4-FFF2-40B4-BE49-F238E27FC236}">
                <a16:creationId xmlns:a16="http://schemas.microsoft.com/office/drawing/2014/main" id="{50D8F919-5363-FD35-EBD0-C75C9BB3B533}"/>
              </a:ext>
            </a:extLst>
          </p:cNvPr>
          <p:cNvPicPr>
            <a:picLocks noChangeAspect="1"/>
          </p:cNvPicPr>
          <p:nvPr/>
        </p:nvPicPr>
        <p:blipFill rotWithShape="1">
          <a:blip r:embed="rId5"/>
          <a:srcRect l="33003" r="34299" b="50571"/>
          <a:stretch/>
        </p:blipFill>
        <p:spPr>
          <a:xfrm>
            <a:off x="678796" y="6099198"/>
            <a:ext cx="729995" cy="620722"/>
          </a:xfrm>
          <a:prstGeom prst="rect">
            <a:avLst/>
          </a:prstGeom>
        </p:spPr>
      </p:pic>
      <p:pic>
        <p:nvPicPr>
          <p:cNvPr id="2052" name="Picture 4" descr="Free vector gradient network connection background">
            <a:extLst>
              <a:ext uri="{FF2B5EF4-FFF2-40B4-BE49-F238E27FC236}">
                <a16:creationId xmlns:a16="http://schemas.microsoft.com/office/drawing/2014/main" id="{B16F9777-6E00-5C98-6340-20BEB4EAE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EE0C80-4093-404A-E97D-5DB13B7B17F4}"/>
              </a:ext>
            </a:extLst>
          </p:cNvPr>
          <p:cNvSpPr txBox="1"/>
          <p:nvPr/>
        </p:nvSpPr>
        <p:spPr>
          <a:xfrm>
            <a:off x="475488" y="242887"/>
            <a:ext cx="5258889" cy="507831"/>
          </a:xfrm>
          <a:prstGeom prst="rect">
            <a:avLst/>
          </a:prstGeom>
          <a:noFill/>
        </p:spPr>
        <p:txBody>
          <a:bodyPr wrap="square" rtlCol="0">
            <a:spAutoFit/>
          </a:bodyPr>
          <a:lstStyle/>
          <a:p>
            <a:r>
              <a:rPr lang="en-US" sz="2700" b="1" spc="300" dirty="0">
                <a:solidFill>
                  <a:schemeClr val="bg1"/>
                </a:solidFill>
                <a:latin typeface="Montserrat" charset="0"/>
                <a:ea typeface="Montserrat" charset="0"/>
                <a:cs typeface="Montserrat" charset="0"/>
              </a:rPr>
              <a:t>Connections</a:t>
            </a:r>
          </a:p>
        </p:txBody>
      </p:sp>
      <p:pic>
        <p:nvPicPr>
          <p:cNvPr id="12" name="Picture 11">
            <a:extLst>
              <a:ext uri="{FF2B5EF4-FFF2-40B4-BE49-F238E27FC236}">
                <a16:creationId xmlns:a16="http://schemas.microsoft.com/office/drawing/2014/main" id="{38C97ABE-E027-C1E5-C504-1FB73E6C9A45}"/>
              </a:ext>
            </a:extLst>
          </p:cNvPr>
          <p:cNvPicPr>
            <a:picLocks noChangeAspect="1"/>
          </p:cNvPicPr>
          <p:nvPr/>
        </p:nvPicPr>
        <p:blipFill>
          <a:blip r:embed="rId7"/>
          <a:stretch>
            <a:fillRect/>
          </a:stretch>
        </p:blipFill>
        <p:spPr>
          <a:xfrm>
            <a:off x="6763302" y="2358757"/>
            <a:ext cx="4953211" cy="4330818"/>
          </a:xfrm>
          <a:prstGeom prst="rect">
            <a:avLst/>
          </a:prstGeom>
        </p:spPr>
      </p:pic>
      <p:pic>
        <p:nvPicPr>
          <p:cNvPr id="1026" name="Picture 2" descr="Image preview">
            <a:extLst>
              <a:ext uri="{FF2B5EF4-FFF2-40B4-BE49-F238E27FC236}">
                <a16:creationId xmlns:a16="http://schemas.microsoft.com/office/drawing/2014/main" id="{62C902EC-BD30-59F4-93BF-8246DD05B3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790" b="9612"/>
          <a:stretch/>
        </p:blipFill>
        <p:spPr bwMode="auto">
          <a:xfrm>
            <a:off x="8067870" y="74461"/>
            <a:ext cx="2749420" cy="2209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8487AE-14E5-8297-0C85-BC6F188D69B6}"/>
              </a:ext>
            </a:extLst>
          </p:cNvPr>
          <p:cNvPicPr>
            <a:picLocks noChangeAspect="1"/>
          </p:cNvPicPr>
          <p:nvPr/>
        </p:nvPicPr>
        <p:blipFill>
          <a:blip r:embed="rId9"/>
          <a:stretch>
            <a:fillRect/>
          </a:stretch>
        </p:blipFill>
        <p:spPr>
          <a:xfrm>
            <a:off x="143303" y="1061773"/>
            <a:ext cx="6144512" cy="5469292"/>
          </a:xfrm>
          <a:prstGeom prst="rect">
            <a:avLst/>
          </a:prstGeom>
        </p:spPr>
      </p:pic>
    </p:spTree>
    <p:extLst>
      <p:ext uri="{BB962C8B-B14F-4D97-AF65-F5344CB8AC3E}">
        <p14:creationId xmlns:p14="http://schemas.microsoft.com/office/powerpoint/2010/main" val="7790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B25298-3EC9-AA92-48CD-84241371453A}"/>
              </a:ext>
            </a:extLst>
          </p:cNvPr>
          <p:cNvPicPr>
            <a:picLocks noChangeAspect="1"/>
          </p:cNvPicPr>
          <p:nvPr/>
        </p:nvPicPr>
        <p:blipFill>
          <a:blip r:embed="rId3">
            <a:duotone>
              <a:schemeClr val="bg2">
                <a:shade val="45000"/>
                <a:satMod val="135000"/>
              </a:schemeClr>
              <a:prstClr val="white"/>
            </a:duotone>
          </a:blip>
          <a:srcRect t="8706" b="1006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9B6663-307E-03D0-1690-AFD1DAAFF071}"/>
              </a:ext>
            </a:extLst>
          </p:cNvPr>
          <p:cNvSpPr>
            <a:spLocks noGrp="1"/>
          </p:cNvSpPr>
          <p:nvPr>
            <p:ph type="title"/>
          </p:nvPr>
        </p:nvSpPr>
        <p:spPr>
          <a:xfrm>
            <a:off x="838200" y="365125"/>
            <a:ext cx="10515600" cy="1325563"/>
          </a:xfrm>
        </p:spPr>
        <p:txBody>
          <a:bodyPr>
            <a:normAutofit/>
          </a:bodyPr>
          <a:lstStyle/>
          <a:p>
            <a:r>
              <a:rPr lang="en-GB" dirty="0"/>
              <a:t>Australasian Higher Education sector – </a:t>
            </a:r>
            <a:br>
              <a:rPr lang="en-GB" dirty="0"/>
            </a:br>
            <a:r>
              <a:rPr lang="en-GB" dirty="0"/>
              <a:t>2024 CAUDIT cybersecurity benchmarking </a:t>
            </a:r>
            <a:endParaRPr lang="en-AU"/>
          </a:p>
        </p:txBody>
      </p:sp>
      <p:graphicFrame>
        <p:nvGraphicFramePr>
          <p:cNvPr id="7" name="Content Placeholder 4">
            <a:extLst>
              <a:ext uri="{FF2B5EF4-FFF2-40B4-BE49-F238E27FC236}">
                <a16:creationId xmlns:a16="http://schemas.microsoft.com/office/drawing/2014/main" id="{A214D698-52F6-0108-B801-21D60F01A486}"/>
              </a:ext>
            </a:extLst>
          </p:cNvPr>
          <p:cNvGraphicFramePr>
            <a:graphicFrameLocks noGrp="1"/>
          </p:cNvGraphicFramePr>
          <p:nvPr>
            <p:ph idx="1"/>
            <p:extLst>
              <p:ext uri="{D42A27DB-BD31-4B8C-83A1-F6EECF244321}">
                <p14:modId xmlns:p14="http://schemas.microsoft.com/office/powerpoint/2010/main" val="19316661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828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D7DECBE-96CD-BC2C-2340-F81A62BF62D6}"/>
              </a:ext>
            </a:extLst>
          </p:cNvPr>
          <p:cNvGraphicFramePr>
            <a:graphicFrameLocks/>
          </p:cNvGraphicFramePr>
          <p:nvPr>
            <p:extLst>
              <p:ext uri="{D42A27DB-BD31-4B8C-83A1-F6EECF244321}">
                <p14:modId xmlns:p14="http://schemas.microsoft.com/office/powerpoint/2010/main" val="3419965518"/>
              </p:ext>
            </p:extLst>
          </p:nvPr>
        </p:nvGraphicFramePr>
        <p:xfrm>
          <a:off x="644422" y="1354668"/>
          <a:ext cx="10903156" cy="541666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547A1C6D-3C45-FAD8-6196-67A2919EFFAD}"/>
              </a:ext>
            </a:extLst>
          </p:cNvPr>
          <p:cNvSpPr>
            <a:spLocks noGrp="1"/>
          </p:cNvSpPr>
          <p:nvPr>
            <p:ph type="title"/>
          </p:nvPr>
        </p:nvSpPr>
        <p:spPr>
          <a:xfrm>
            <a:off x="1031978" y="447916"/>
            <a:ext cx="10515600" cy="906752"/>
          </a:xfrm>
        </p:spPr>
        <p:txBody>
          <a:bodyPr>
            <a:normAutofit fontScale="90000"/>
          </a:bodyPr>
          <a:lstStyle/>
          <a:p>
            <a:pPr algn="ctr"/>
            <a:r>
              <a:rPr lang="en-AU" sz="4000">
                <a:solidFill>
                  <a:srgbClr val="2C2C2C"/>
                </a:solidFill>
                <a:effectLst/>
                <a:ea typeface="Calibri" panose="020F0502020204030204" pitchFamily="34" charset="0"/>
                <a:cs typeface="Cordia New" panose="020B0304020202020204" pitchFamily="34" charset="-34"/>
              </a:rPr>
              <a:t>Perceived cybersecurity threats </a:t>
            </a:r>
            <a:br>
              <a:rPr lang="en-AU" sz="4000">
                <a:solidFill>
                  <a:srgbClr val="2C2C2C"/>
                </a:solidFill>
                <a:effectLst/>
                <a:ea typeface="Calibri" panose="020F0502020204030204" pitchFamily="34" charset="0"/>
                <a:cs typeface="Cordia New" panose="020B0304020202020204" pitchFamily="34" charset="-34"/>
              </a:rPr>
            </a:br>
            <a:r>
              <a:rPr lang="en-AU" sz="4000" i="1">
                <a:solidFill>
                  <a:srgbClr val="2C2C2C"/>
                </a:solidFill>
                <a:effectLst/>
                <a:ea typeface="Calibri" panose="020F0502020204030204" pitchFamily="34" charset="0"/>
                <a:cs typeface="Cordia New" panose="020B0304020202020204" pitchFamily="34" charset="-34"/>
              </a:rPr>
              <a:t>(Australia and New Zealand: 2021-24)</a:t>
            </a:r>
            <a:br>
              <a:rPr lang="en-AU" sz="1800">
                <a:solidFill>
                  <a:srgbClr val="2C2C2C"/>
                </a:solidFill>
                <a:effectLst/>
                <a:latin typeface="Open Sans" panose="020B0606030504020204" pitchFamily="34" charset="0"/>
                <a:ea typeface="Calibri" panose="020F0502020204030204" pitchFamily="34" charset="0"/>
                <a:cs typeface="Cordia New" panose="020B0304020202020204" pitchFamily="34" charset="-34"/>
              </a:rPr>
            </a:br>
            <a:endParaRPr lang="en-AU" dirty="0"/>
          </a:p>
        </p:txBody>
      </p:sp>
    </p:spTree>
    <p:extLst>
      <p:ext uri="{BB962C8B-B14F-4D97-AF65-F5344CB8AC3E}">
        <p14:creationId xmlns:p14="http://schemas.microsoft.com/office/powerpoint/2010/main" val="1241487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26CDED-140B-3670-C6E2-7FDEB95F94D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19F8186-9950-189A-C59B-DCAEE56C08A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effectLst/>
                <a:latin typeface="+mj-lt"/>
                <a:ea typeface="+mj-ea"/>
                <a:cs typeface="+mj-cs"/>
              </a:rPr>
              <a:t>Incident impact</a:t>
            </a:r>
            <a:br>
              <a:rPr lang="en-US" sz="2200" kern="1200">
                <a:solidFill>
                  <a:srgbClr val="FFFFFF"/>
                </a:solidFill>
                <a:effectLst/>
                <a:latin typeface="+mj-lt"/>
                <a:ea typeface="+mj-ea"/>
                <a:cs typeface="+mj-cs"/>
              </a:rPr>
            </a:br>
            <a:r>
              <a:rPr lang="en-US" sz="2200" i="1" kern="1200">
                <a:solidFill>
                  <a:srgbClr val="FFFFFF"/>
                </a:solidFill>
                <a:effectLst/>
                <a:latin typeface="+mj-lt"/>
                <a:ea typeface="+mj-ea"/>
                <a:cs typeface="+mj-cs"/>
              </a:rPr>
              <a:t>(Australia and New Zealand vs Canada: 2024)</a:t>
            </a:r>
            <a:br>
              <a:rPr lang="en-US" sz="2200" kern="1200">
                <a:solidFill>
                  <a:srgbClr val="FFFFFF"/>
                </a:solidFill>
                <a:effectLst/>
                <a:latin typeface="+mj-lt"/>
                <a:ea typeface="+mj-ea"/>
                <a:cs typeface="+mj-cs"/>
              </a:rPr>
            </a:br>
            <a:endParaRPr lang="en-US" sz="2200" kern="1200">
              <a:solidFill>
                <a:srgbClr val="FFFFFF"/>
              </a:solidFill>
              <a:latin typeface="+mj-lt"/>
              <a:ea typeface="+mj-ea"/>
              <a:cs typeface="+mj-cs"/>
            </a:endParaRPr>
          </a:p>
        </p:txBody>
      </p:sp>
      <p:pic>
        <p:nvPicPr>
          <p:cNvPr id="4" name="Picture 3" descr="A graph with green and blue bars&#10;&#10;Description automatically generated">
            <a:extLst>
              <a:ext uri="{FF2B5EF4-FFF2-40B4-BE49-F238E27FC236}">
                <a16:creationId xmlns:a16="http://schemas.microsoft.com/office/drawing/2014/main" id="{B2C9D9DE-1C37-004C-E045-89AEE794D969}"/>
              </a:ext>
            </a:extLst>
          </p:cNvPr>
          <p:cNvPicPr>
            <a:picLocks noChangeAspect="1"/>
          </p:cNvPicPr>
          <p:nvPr/>
        </p:nvPicPr>
        <p:blipFill rotWithShape="1">
          <a:blip r:embed="rId3"/>
          <a:srcRect t="3820" b="3433"/>
          <a:stretch/>
        </p:blipFill>
        <p:spPr bwMode="auto">
          <a:xfrm>
            <a:off x="3599405" y="1363834"/>
            <a:ext cx="8259573" cy="440478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03103593"/>
      </p:ext>
    </p:extLst>
  </p:cSld>
  <p:clrMapOvr>
    <a:masterClrMapping/>
  </p:clrMapOvr>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6: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U Powerpoint Master Template" id="{7C89C5BB-DF98-2C42-BDF0-3C84F5C21539}" vid="{AC5B3289-F4B5-8047-A3FE-28E79FBB5DE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2129</Words>
  <Application>Microsoft Office PowerPoint</Application>
  <PresentationFormat>Widescreen</PresentationFormat>
  <Paragraphs>192</Paragraphs>
  <Slides>19</Slides>
  <Notes>13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19</vt:i4>
      </vt:variant>
    </vt:vector>
  </HeadingPairs>
  <TitlesOfParts>
    <vt:vector size="38" baseType="lpstr">
      <vt:lpstr>Arial</vt:lpstr>
      <vt:lpstr>Arial Narrow</vt:lpstr>
      <vt:lpstr>Calibri</vt:lpstr>
      <vt:lpstr>Calibri Light</vt:lpstr>
      <vt:lpstr>Century Gothic</vt:lpstr>
      <vt:lpstr>Elephant</vt:lpstr>
      <vt:lpstr>Graphik Medium</vt:lpstr>
      <vt:lpstr>Graphik Regular</vt:lpstr>
      <vt:lpstr>Heebo</vt:lpstr>
      <vt:lpstr>Helvetica Neue</vt:lpstr>
      <vt:lpstr>Montserrat</vt:lpstr>
      <vt:lpstr>Montserrat Medium</vt:lpstr>
      <vt:lpstr>National2</vt:lpstr>
      <vt:lpstr>Open Sans</vt:lpstr>
      <vt:lpstr>roboto-bold</vt:lpstr>
      <vt:lpstr>Times New Roman</vt:lpstr>
      <vt:lpstr>BrushVTI</vt:lpstr>
      <vt:lpstr>Office Theme</vt:lpstr>
      <vt:lpstr>06: Content</vt:lpstr>
      <vt:lpstr>PowerPoint Presentation</vt:lpstr>
      <vt:lpstr>Scope for Today</vt:lpstr>
      <vt:lpstr>PowerPoint Presentation</vt:lpstr>
      <vt:lpstr>PowerPoint Presentation</vt:lpstr>
      <vt:lpstr>PowerPoint Presentation</vt:lpstr>
      <vt:lpstr>PowerPoint Presentation</vt:lpstr>
      <vt:lpstr>Australasian Higher Education sector –  2024 CAUDIT cybersecurity benchmarking </vt:lpstr>
      <vt:lpstr>Perceived cybersecurity threats  (Australia and New Zealand: 2021-24) </vt:lpstr>
      <vt:lpstr>Incident impact (Australia and New Zealand vs Canada: 2024) </vt:lpstr>
      <vt:lpstr>Self-reported cybersecurity maturity (Australia and New Zealand vs Canada: 2024) </vt:lpstr>
      <vt:lpstr>DISP, FI, SoCI &amp; compliance</vt:lpstr>
      <vt:lpstr>WHY DOES IT MATTER?</vt:lpstr>
      <vt:lpstr>What Kind of Data are We Talking About?</vt:lpstr>
      <vt:lpstr>Hardly any University Research is “Classified”</vt:lpstr>
      <vt:lpstr>Collaborations with Foreign Partners</vt:lpstr>
      <vt:lpstr>PowerPoint Presentation</vt:lpstr>
      <vt:lpstr>NEBULA</vt:lpstr>
      <vt:lpstr>Why Does Personnel and Physical Security Matter?</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Planning after Covid-19: Cyber and Climate Threats</dc:title>
  <dc:creator>Adam Henry</dc:creator>
  <cp:lastModifiedBy>Greg Austin</cp:lastModifiedBy>
  <cp:revision>63</cp:revision>
  <cp:lastPrinted>2024-03-05T01:11:10Z</cp:lastPrinted>
  <dcterms:created xsi:type="dcterms:W3CDTF">2020-04-28T05:06:08Z</dcterms:created>
  <dcterms:modified xsi:type="dcterms:W3CDTF">2025-02-16T01:54:28Z</dcterms:modified>
</cp:coreProperties>
</file>